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3895963" cy="32921575"/>
  <p:notesSz cx="6858000" cy="9144000"/>
  <p:defaultTextStyle>
    <a:defPPr>
      <a:defRPr lang="zh-CN"/>
    </a:defPPr>
    <a:lvl1pPr marL="0" algn="l" defTabSz="5434371" rtl="0" eaLnBrk="1" latinLnBrk="0" hangingPunct="1">
      <a:defRPr sz="10700" kern="1200">
        <a:solidFill>
          <a:schemeClr val="tx1"/>
        </a:solidFill>
        <a:latin typeface="+mn-lt"/>
        <a:ea typeface="+mn-ea"/>
        <a:cs typeface="+mn-cs"/>
      </a:defRPr>
    </a:lvl1pPr>
    <a:lvl2pPr marL="2717185" algn="l" defTabSz="5434371" rtl="0" eaLnBrk="1" latinLnBrk="0" hangingPunct="1">
      <a:defRPr sz="10700" kern="1200">
        <a:solidFill>
          <a:schemeClr val="tx1"/>
        </a:solidFill>
        <a:latin typeface="+mn-lt"/>
        <a:ea typeface="+mn-ea"/>
        <a:cs typeface="+mn-cs"/>
      </a:defRPr>
    </a:lvl2pPr>
    <a:lvl3pPr marL="5434371" algn="l" defTabSz="5434371" rtl="0" eaLnBrk="1" latinLnBrk="0" hangingPunct="1">
      <a:defRPr sz="10700" kern="1200">
        <a:solidFill>
          <a:schemeClr val="tx1"/>
        </a:solidFill>
        <a:latin typeface="+mn-lt"/>
        <a:ea typeface="+mn-ea"/>
        <a:cs typeface="+mn-cs"/>
      </a:defRPr>
    </a:lvl3pPr>
    <a:lvl4pPr marL="8151556" algn="l" defTabSz="5434371" rtl="0" eaLnBrk="1" latinLnBrk="0" hangingPunct="1">
      <a:defRPr sz="10700" kern="1200">
        <a:solidFill>
          <a:schemeClr val="tx1"/>
        </a:solidFill>
        <a:latin typeface="+mn-lt"/>
        <a:ea typeface="+mn-ea"/>
        <a:cs typeface="+mn-cs"/>
      </a:defRPr>
    </a:lvl4pPr>
    <a:lvl5pPr marL="10868741" algn="l" defTabSz="5434371" rtl="0" eaLnBrk="1" latinLnBrk="0" hangingPunct="1">
      <a:defRPr sz="10700" kern="1200">
        <a:solidFill>
          <a:schemeClr val="tx1"/>
        </a:solidFill>
        <a:latin typeface="+mn-lt"/>
        <a:ea typeface="+mn-ea"/>
        <a:cs typeface="+mn-cs"/>
      </a:defRPr>
    </a:lvl5pPr>
    <a:lvl6pPr marL="13585927" algn="l" defTabSz="5434371" rtl="0" eaLnBrk="1" latinLnBrk="0" hangingPunct="1">
      <a:defRPr sz="10700" kern="1200">
        <a:solidFill>
          <a:schemeClr val="tx1"/>
        </a:solidFill>
        <a:latin typeface="+mn-lt"/>
        <a:ea typeface="+mn-ea"/>
        <a:cs typeface="+mn-cs"/>
      </a:defRPr>
    </a:lvl6pPr>
    <a:lvl7pPr marL="16303112" algn="l" defTabSz="5434371" rtl="0" eaLnBrk="1" latinLnBrk="0" hangingPunct="1">
      <a:defRPr sz="10700" kern="1200">
        <a:solidFill>
          <a:schemeClr val="tx1"/>
        </a:solidFill>
        <a:latin typeface="+mn-lt"/>
        <a:ea typeface="+mn-ea"/>
        <a:cs typeface="+mn-cs"/>
      </a:defRPr>
    </a:lvl7pPr>
    <a:lvl8pPr marL="19020297" algn="l" defTabSz="5434371" rtl="0" eaLnBrk="1" latinLnBrk="0" hangingPunct="1">
      <a:defRPr sz="10700" kern="1200">
        <a:solidFill>
          <a:schemeClr val="tx1"/>
        </a:solidFill>
        <a:latin typeface="+mn-lt"/>
        <a:ea typeface="+mn-ea"/>
        <a:cs typeface="+mn-cs"/>
      </a:defRPr>
    </a:lvl8pPr>
    <a:lvl9pPr marL="21737483" algn="l" defTabSz="5434371" rtl="0" eaLnBrk="1" latinLnBrk="0" hangingPunct="1">
      <a:defRPr sz="10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9">
          <p15:clr>
            <a:srgbClr val="A4A3A4"/>
          </p15:clr>
        </p15:guide>
        <p15:guide id="2" pos="1382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88"/>
    <p:restoredTop sz="93899" autoAdjust="0"/>
  </p:normalViewPr>
  <p:slideViewPr>
    <p:cSldViewPr>
      <p:cViewPr>
        <p:scale>
          <a:sx n="22" d="100"/>
          <a:sy n="22" d="100"/>
        </p:scale>
        <p:origin x="460" y="-1644"/>
      </p:cViewPr>
      <p:guideLst>
        <p:guide orient="horz" pos="10369"/>
        <p:guide pos="1382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10.png>
</file>

<file path=ppt/media/image11.png>
</file>

<file path=ppt/media/image2.png>
</file>

<file path=ppt/media/image3.tif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3292198" y="10227029"/>
            <a:ext cx="37311569" cy="7056801"/>
          </a:xfrm>
        </p:spPr>
        <p:txBody>
          <a:bodyPr/>
          <a:lstStyle/>
          <a:p>
            <a:r>
              <a:rPr lang="zh-CN" altLang="en-US"/>
              <a:t>单击此处编辑母版标题样式</a:t>
            </a:r>
          </a:p>
        </p:txBody>
      </p:sp>
      <p:sp>
        <p:nvSpPr>
          <p:cNvPr id="3" name="副标题 2"/>
          <p:cNvSpPr>
            <a:spLocks noGrp="1"/>
          </p:cNvSpPr>
          <p:nvPr>
            <p:ph type="subTitle" idx="1"/>
          </p:nvPr>
        </p:nvSpPr>
        <p:spPr>
          <a:xfrm>
            <a:off x="6584395" y="18655559"/>
            <a:ext cx="30727174" cy="8413291"/>
          </a:xfrm>
        </p:spPr>
        <p:txBody>
          <a:bodyPr/>
          <a:lstStyle>
            <a:lvl1pPr marL="0" indent="0" algn="ctr">
              <a:buNone/>
              <a:defRPr>
                <a:solidFill>
                  <a:schemeClr val="tx1">
                    <a:tint val="75000"/>
                  </a:schemeClr>
                </a:solidFill>
              </a:defRPr>
            </a:lvl1pPr>
            <a:lvl2pPr marL="2717185" indent="0" algn="ctr">
              <a:buNone/>
              <a:defRPr>
                <a:solidFill>
                  <a:schemeClr val="tx1">
                    <a:tint val="75000"/>
                  </a:schemeClr>
                </a:solidFill>
              </a:defRPr>
            </a:lvl2pPr>
            <a:lvl3pPr marL="5434371" indent="0" algn="ctr">
              <a:buNone/>
              <a:defRPr>
                <a:solidFill>
                  <a:schemeClr val="tx1">
                    <a:tint val="75000"/>
                  </a:schemeClr>
                </a:solidFill>
              </a:defRPr>
            </a:lvl3pPr>
            <a:lvl4pPr marL="8151556" indent="0" algn="ctr">
              <a:buNone/>
              <a:defRPr>
                <a:solidFill>
                  <a:schemeClr val="tx1">
                    <a:tint val="75000"/>
                  </a:schemeClr>
                </a:solidFill>
              </a:defRPr>
            </a:lvl4pPr>
            <a:lvl5pPr marL="10868741" indent="0" algn="ctr">
              <a:buNone/>
              <a:defRPr>
                <a:solidFill>
                  <a:schemeClr val="tx1">
                    <a:tint val="75000"/>
                  </a:schemeClr>
                </a:solidFill>
              </a:defRPr>
            </a:lvl5pPr>
            <a:lvl6pPr marL="13585927" indent="0" algn="ctr">
              <a:buNone/>
              <a:defRPr>
                <a:solidFill>
                  <a:schemeClr val="tx1">
                    <a:tint val="75000"/>
                  </a:schemeClr>
                </a:solidFill>
              </a:defRPr>
            </a:lvl6pPr>
            <a:lvl7pPr marL="16303112" indent="0" algn="ctr">
              <a:buNone/>
              <a:defRPr>
                <a:solidFill>
                  <a:schemeClr val="tx1">
                    <a:tint val="75000"/>
                  </a:schemeClr>
                </a:solidFill>
              </a:defRPr>
            </a:lvl7pPr>
            <a:lvl8pPr marL="19020297" indent="0" algn="ctr">
              <a:buNone/>
              <a:defRPr>
                <a:solidFill>
                  <a:schemeClr val="tx1">
                    <a:tint val="75000"/>
                  </a:schemeClr>
                </a:solidFill>
              </a:defRPr>
            </a:lvl8pPr>
            <a:lvl9pPr marL="21737483"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70BB84AA-C9B2-4C95-99B5-A1CADB1A0507}" type="datetimeFigureOut">
              <a:rPr lang="zh-CN" altLang="en-US" smtClean="0"/>
              <a:pPr/>
              <a:t>2017/3/14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0DB65F-F0A8-4846-A7C7-5A34415490B6}"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0BB84AA-C9B2-4C95-99B5-A1CADB1A0507}" type="datetimeFigureOut">
              <a:rPr lang="zh-CN" altLang="en-US" smtClean="0"/>
              <a:pPr/>
              <a:t>2017/3/14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0DB65F-F0A8-4846-A7C7-5A34415490B6}"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52774722" y="9845992"/>
            <a:ext cx="47409162" cy="209737867"/>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10539606" y="9845992"/>
            <a:ext cx="141503514" cy="209737867"/>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0BB84AA-C9B2-4C95-99B5-A1CADB1A0507}" type="datetimeFigureOut">
              <a:rPr lang="zh-CN" altLang="en-US" smtClean="0"/>
              <a:pPr/>
              <a:t>2017/3/14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0DB65F-F0A8-4846-A7C7-5A34415490B6}"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0BB84AA-C9B2-4C95-99B5-A1CADB1A0507}" type="datetimeFigureOut">
              <a:rPr lang="zh-CN" altLang="en-US" smtClean="0"/>
              <a:pPr/>
              <a:t>2017/3/14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0DB65F-F0A8-4846-A7C7-5A34415490B6}"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3467479" y="21155162"/>
            <a:ext cx="37311569" cy="6538591"/>
          </a:xfrm>
        </p:spPr>
        <p:txBody>
          <a:bodyPr anchor="t"/>
          <a:lstStyle>
            <a:lvl1pPr algn="l">
              <a:defRPr sz="23800" b="1" cap="all"/>
            </a:lvl1pPr>
          </a:lstStyle>
          <a:p>
            <a:r>
              <a:rPr lang="zh-CN" altLang="en-US"/>
              <a:t>单击此处编辑母版标题样式</a:t>
            </a:r>
          </a:p>
        </p:txBody>
      </p:sp>
      <p:sp>
        <p:nvSpPr>
          <p:cNvPr id="3" name="文本占位符 2"/>
          <p:cNvSpPr>
            <a:spLocks noGrp="1"/>
          </p:cNvSpPr>
          <p:nvPr>
            <p:ph type="body" idx="1"/>
          </p:nvPr>
        </p:nvSpPr>
        <p:spPr>
          <a:xfrm>
            <a:off x="3467479" y="13953571"/>
            <a:ext cx="37311569" cy="7201592"/>
          </a:xfrm>
        </p:spPr>
        <p:txBody>
          <a:bodyPr anchor="b"/>
          <a:lstStyle>
            <a:lvl1pPr marL="0" indent="0">
              <a:buNone/>
              <a:defRPr sz="11900">
                <a:solidFill>
                  <a:schemeClr val="tx1">
                    <a:tint val="75000"/>
                  </a:schemeClr>
                </a:solidFill>
              </a:defRPr>
            </a:lvl1pPr>
            <a:lvl2pPr marL="2717185" indent="0">
              <a:buNone/>
              <a:defRPr sz="10700">
                <a:solidFill>
                  <a:schemeClr val="tx1">
                    <a:tint val="75000"/>
                  </a:schemeClr>
                </a:solidFill>
              </a:defRPr>
            </a:lvl2pPr>
            <a:lvl3pPr marL="5434371" indent="0">
              <a:buNone/>
              <a:defRPr sz="9500">
                <a:solidFill>
                  <a:schemeClr val="tx1">
                    <a:tint val="75000"/>
                  </a:schemeClr>
                </a:solidFill>
              </a:defRPr>
            </a:lvl3pPr>
            <a:lvl4pPr marL="8151556" indent="0">
              <a:buNone/>
              <a:defRPr sz="8300">
                <a:solidFill>
                  <a:schemeClr val="tx1">
                    <a:tint val="75000"/>
                  </a:schemeClr>
                </a:solidFill>
              </a:defRPr>
            </a:lvl4pPr>
            <a:lvl5pPr marL="10868741" indent="0">
              <a:buNone/>
              <a:defRPr sz="8300">
                <a:solidFill>
                  <a:schemeClr val="tx1">
                    <a:tint val="75000"/>
                  </a:schemeClr>
                </a:solidFill>
              </a:defRPr>
            </a:lvl5pPr>
            <a:lvl6pPr marL="13585927" indent="0">
              <a:buNone/>
              <a:defRPr sz="8300">
                <a:solidFill>
                  <a:schemeClr val="tx1">
                    <a:tint val="75000"/>
                  </a:schemeClr>
                </a:solidFill>
              </a:defRPr>
            </a:lvl6pPr>
            <a:lvl7pPr marL="16303112" indent="0">
              <a:buNone/>
              <a:defRPr sz="8300">
                <a:solidFill>
                  <a:schemeClr val="tx1">
                    <a:tint val="75000"/>
                  </a:schemeClr>
                </a:solidFill>
              </a:defRPr>
            </a:lvl7pPr>
            <a:lvl8pPr marL="19020297" indent="0">
              <a:buNone/>
              <a:defRPr sz="8300">
                <a:solidFill>
                  <a:schemeClr val="tx1">
                    <a:tint val="75000"/>
                  </a:schemeClr>
                </a:solidFill>
              </a:defRPr>
            </a:lvl8pPr>
            <a:lvl9pPr marL="21737483" indent="0">
              <a:buNone/>
              <a:defRPr sz="83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70BB84AA-C9B2-4C95-99B5-A1CADB1A0507}" type="datetimeFigureOut">
              <a:rPr lang="zh-CN" altLang="en-US" smtClean="0"/>
              <a:pPr/>
              <a:t>2017/3/14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0DB65F-F0A8-4846-A7C7-5A34415490B6}"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10539608" y="57353651"/>
            <a:ext cx="94452529" cy="162230206"/>
          </a:xfrm>
        </p:spPr>
        <p:txBody>
          <a:bodyPr/>
          <a:lstStyle>
            <a:lvl1pPr>
              <a:defRPr sz="16600"/>
            </a:lvl1pPr>
            <a:lvl2pPr>
              <a:defRPr sz="14300"/>
            </a:lvl2pPr>
            <a:lvl3pPr>
              <a:defRPr sz="11900"/>
            </a:lvl3pPr>
            <a:lvl4pPr>
              <a:defRPr sz="10700"/>
            </a:lvl4pPr>
            <a:lvl5pPr>
              <a:defRPr sz="10700"/>
            </a:lvl5pPr>
            <a:lvl6pPr>
              <a:defRPr sz="10700"/>
            </a:lvl6pPr>
            <a:lvl7pPr>
              <a:defRPr sz="10700"/>
            </a:lvl7pPr>
            <a:lvl8pPr>
              <a:defRPr sz="10700"/>
            </a:lvl8pPr>
            <a:lvl9pPr>
              <a:defRPr sz="107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105723735" y="57353651"/>
            <a:ext cx="94460147" cy="162230206"/>
          </a:xfrm>
        </p:spPr>
        <p:txBody>
          <a:bodyPr/>
          <a:lstStyle>
            <a:lvl1pPr>
              <a:defRPr sz="16600"/>
            </a:lvl1pPr>
            <a:lvl2pPr>
              <a:defRPr sz="14300"/>
            </a:lvl2pPr>
            <a:lvl3pPr>
              <a:defRPr sz="11900"/>
            </a:lvl3pPr>
            <a:lvl4pPr>
              <a:defRPr sz="10700"/>
            </a:lvl4pPr>
            <a:lvl5pPr>
              <a:defRPr sz="10700"/>
            </a:lvl5pPr>
            <a:lvl6pPr>
              <a:defRPr sz="10700"/>
            </a:lvl6pPr>
            <a:lvl7pPr>
              <a:defRPr sz="10700"/>
            </a:lvl7pPr>
            <a:lvl8pPr>
              <a:defRPr sz="10700"/>
            </a:lvl8pPr>
            <a:lvl9pPr>
              <a:defRPr sz="107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70BB84AA-C9B2-4C95-99B5-A1CADB1A0507}" type="datetimeFigureOut">
              <a:rPr lang="zh-CN" altLang="en-US" smtClean="0"/>
              <a:pPr/>
              <a:t>2017/3/14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0DB65F-F0A8-4846-A7C7-5A34415490B6}"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2194799" y="1318389"/>
            <a:ext cx="39506367" cy="5486929"/>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2194799" y="7369253"/>
            <a:ext cx="19395007" cy="3071154"/>
          </a:xfrm>
        </p:spPr>
        <p:txBody>
          <a:bodyPr anchor="b"/>
          <a:lstStyle>
            <a:lvl1pPr marL="0" indent="0">
              <a:buNone/>
              <a:defRPr sz="14300" b="1"/>
            </a:lvl1pPr>
            <a:lvl2pPr marL="2717185" indent="0">
              <a:buNone/>
              <a:defRPr sz="11900" b="1"/>
            </a:lvl2pPr>
            <a:lvl3pPr marL="5434371" indent="0">
              <a:buNone/>
              <a:defRPr sz="10700" b="1"/>
            </a:lvl3pPr>
            <a:lvl4pPr marL="8151556" indent="0">
              <a:buNone/>
              <a:defRPr sz="9500" b="1"/>
            </a:lvl4pPr>
            <a:lvl5pPr marL="10868741" indent="0">
              <a:buNone/>
              <a:defRPr sz="9500" b="1"/>
            </a:lvl5pPr>
            <a:lvl6pPr marL="13585927" indent="0">
              <a:buNone/>
              <a:defRPr sz="9500" b="1"/>
            </a:lvl6pPr>
            <a:lvl7pPr marL="16303112" indent="0">
              <a:buNone/>
              <a:defRPr sz="9500" b="1"/>
            </a:lvl7pPr>
            <a:lvl8pPr marL="19020297" indent="0">
              <a:buNone/>
              <a:defRPr sz="9500" b="1"/>
            </a:lvl8pPr>
            <a:lvl9pPr marL="21737483" indent="0">
              <a:buNone/>
              <a:defRPr sz="9500" b="1"/>
            </a:lvl9pPr>
          </a:lstStyle>
          <a:p>
            <a:pPr lvl="0"/>
            <a:r>
              <a:rPr lang="zh-CN" altLang="en-US"/>
              <a:t>单击此处编辑母版文本样式</a:t>
            </a:r>
          </a:p>
        </p:txBody>
      </p:sp>
      <p:sp>
        <p:nvSpPr>
          <p:cNvPr id="4" name="内容占位符 3"/>
          <p:cNvSpPr>
            <a:spLocks noGrp="1"/>
          </p:cNvSpPr>
          <p:nvPr>
            <p:ph sz="half" idx="2"/>
          </p:nvPr>
        </p:nvSpPr>
        <p:spPr>
          <a:xfrm>
            <a:off x="2194799" y="10440407"/>
            <a:ext cx="19395007" cy="18968011"/>
          </a:xfrm>
        </p:spPr>
        <p:txBody>
          <a:bodyPr/>
          <a:lstStyle>
            <a:lvl1pPr>
              <a:defRPr sz="14300"/>
            </a:lvl1pPr>
            <a:lvl2pPr>
              <a:defRPr sz="11900"/>
            </a:lvl2pPr>
            <a:lvl3pPr>
              <a:defRPr sz="10700"/>
            </a:lvl3pPr>
            <a:lvl4pPr>
              <a:defRPr sz="9500"/>
            </a:lvl4pPr>
            <a:lvl5pPr>
              <a:defRPr sz="9500"/>
            </a:lvl5pPr>
            <a:lvl6pPr>
              <a:defRPr sz="9500"/>
            </a:lvl6pPr>
            <a:lvl7pPr>
              <a:defRPr sz="9500"/>
            </a:lvl7pPr>
            <a:lvl8pPr>
              <a:defRPr sz="9500"/>
            </a:lvl8pPr>
            <a:lvl9pPr>
              <a:defRPr sz="9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22298543" y="7369253"/>
            <a:ext cx="19402625" cy="3071154"/>
          </a:xfrm>
        </p:spPr>
        <p:txBody>
          <a:bodyPr anchor="b"/>
          <a:lstStyle>
            <a:lvl1pPr marL="0" indent="0">
              <a:buNone/>
              <a:defRPr sz="14300" b="1"/>
            </a:lvl1pPr>
            <a:lvl2pPr marL="2717185" indent="0">
              <a:buNone/>
              <a:defRPr sz="11900" b="1"/>
            </a:lvl2pPr>
            <a:lvl3pPr marL="5434371" indent="0">
              <a:buNone/>
              <a:defRPr sz="10700" b="1"/>
            </a:lvl3pPr>
            <a:lvl4pPr marL="8151556" indent="0">
              <a:buNone/>
              <a:defRPr sz="9500" b="1"/>
            </a:lvl4pPr>
            <a:lvl5pPr marL="10868741" indent="0">
              <a:buNone/>
              <a:defRPr sz="9500" b="1"/>
            </a:lvl5pPr>
            <a:lvl6pPr marL="13585927" indent="0">
              <a:buNone/>
              <a:defRPr sz="9500" b="1"/>
            </a:lvl6pPr>
            <a:lvl7pPr marL="16303112" indent="0">
              <a:buNone/>
              <a:defRPr sz="9500" b="1"/>
            </a:lvl7pPr>
            <a:lvl8pPr marL="19020297" indent="0">
              <a:buNone/>
              <a:defRPr sz="9500" b="1"/>
            </a:lvl8pPr>
            <a:lvl9pPr marL="21737483" indent="0">
              <a:buNone/>
              <a:defRPr sz="9500" b="1"/>
            </a:lvl9pPr>
          </a:lstStyle>
          <a:p>
            <a:pPr lvl="0"/>
            <a:r>
              <a:rPr lang="zh-CN" altLang="en-US"/>
              <a:t>单击此处编辑母版文本样式</a:t>
            </a:r>
          </a:p>
        </p:txBody>
      </p:sp>
      <p:sp>
        <p:nvSpPr>
          <p:cNvPr id="6" name="内容占位符 5"/>
          <p:cNvSpPr>
            <a:spLocks noGrp="1"/>
          </p:cNvSpPr>
          <p:nvPr>
            <p:ph sz="quarter" idx="4"/>
          </p:nvPr>
        </p:nvSpPr>
        <p:spPr>
          <a:xfrm>
            <a:off x="22298543" y="10440407"/>
            <a:ext cx="19402625" cy="18968011"/>
          </a:xfrm>
        </p:spPr>
        <p:txBody>
          <a:bodyPr/>
          <a:lstStyle>
            <a:lvl1pPr>
              <a:defRPr sz="14300"/>
            </a:lvl1pPr>
            <a:lvl2pPr>
              <a:defRPr sz="11900"/>
            </a:lvl2pPr>
            <a:lvl3pPr>
              <a:defRPr sz="10700"/>
            </a:lvl3pPr>
            <a:lvl4pPr>
              <a:defRPr sz="9500"/>
            </a:lvl4pPr>
            <a:lvl5pPr>
              <a:defRPr sz="9500"/>
            </a:lvl5pPr>
            <a:lvl6pPr>
              <a:defRPr sz="9500"/>
            </a:lvl6pPr>
            <a:lvl7pPr>
              <a:defRPr sz="9500"/>
            </a:lvl7pPr>
            <a:lvl8pPr>
              <a:defRPr sz="9500"/>
            </a:lvl8pPr>
            <a:lvl9pPr>
              <a:defRPr sz="9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0BB84AA-C9B2-4C95-99B5-A1CADB1A0507}" type="datetimeFigureOut">
              <a:rPr lang="zh-CN" altLang="en-US" smtClean="0"/>
              <a:pPr/>
              <a:t>2017/3/14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60DB65F-F0A8-4846-A7C7-5A34415490B6}"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0BB84AA-C9B2-4C95-99B5-A1CADB1A0507}" type="datetimeFigureOut">
              <a:rPr lang="zh-CN" altLang="en-US" smtClean="0"/>
              <a:pPr/>
              <a:t>2017/3/14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60DB65F-F0A8-4846-A7C7-5A34415490B6}"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0BB84AA-C9B2-4C95-99B5-A1CADB1A0507}" type="datetimeFigureOut">
              <a:rPr lang="zh-CN" altLang="en-US" smtClean="0"/>
              <a:pPr/>
              <a:t>2017/3/14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60DB65F-F0A8-4846-A7C7-5A34415490B6}"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2194802" y="1310766"/>
            <a:ext cx="14441469" cy="5578378"/>
          </a:xfrm>
        </p:spPr>
        <p:txBody>
          <a:bodyPr anchor="b"/>
          <a:lstStyle>
            <a:lvl1pPr algn="l">
              <a:defRPr sz="11900" b="1"/>
            </a:lvl1pPr>
          </a:lstStyle>
          <a:p>
            <a:r>
              <a:rPr lang="zh-CN" altLang="en-US"/>
              <a:t>单击此处编辑母版标题样式</a:t>
            </a:r>
          </a:p>
        </p:txBody>
      </p:sp>
      <p:sp>
        <p:nvSpPr>
          <p:cNvPr id="3" name="内容占位符 2"/>
          <p:cNvSpPr>
            <a:spLocks noGrp="1"/>
          </p:cNvSpPr>
          <p:nvPr>
            <p:ph idx="1"/>
          </p:nvPr>
        </p:nvSpPr>
        <p:spPr>
          <a:xfrm>
            <a:off x="17162103" y="1310769"/>
            <a:ext cx="24539063" cy="28097652"/>
          </a:xfrm>
        </p:spPr>
        <p:txBody>
          <a:bodyPr/>
          <a:lstStyle>
            <a:lvl1pPr>
              <a:defRPr sz="19000"/>
            </a:lvl1pPr>
            <a:lvl2pPr>
              <a:defRPr sz="16600"/>
            </a:lvl2pPr>
            <a:lvl3pPr>
              <a:defRPr sz="14300"/>
            </a:lvl3pPr>
            <a:lvl4pPr>
              <a:defRPr sz="11900"/>
            </a:lvl4pPr>
            <a:lvl5pPr>
              <a:defRPr sz="11900"/>
            </a:lvl5pPr>
            <a:lvl6pPr>
              <a:defRPr sz="11900"/>
            </a:lvl6pPr>
            <a:lvl7pPr>
              <a:defRPr sz="11900"/>
            </a:lvl7pPr>
            <a:lvl8pPr>
              <a:defRPr sz="11900"/>
            </a:lvl8pPr>
            <a:lvl9pPr>
              <a:defRPr sz="119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2194802" y="6889147"/>
            <a:ext cx="14441469" cy="22519274"/>
          </a:xfrm>
        </p:spPr>
        <p:txBody>
          <a:bodyPr/>
          <a:lstStyle>
            <a:lvl1pPr marL="0" indent="0">
              <a:buNone/>
              <a:defRPr sz="8300"/>
            </a:lvl1pPr>
            <a:lvl2pPr marL="2717185" indent="0">
              <a:buNone/>
              <a:defRPr sz="7100"/>
            </a:lvl2pPr>
            <a:lvl3pPr marL="5434371" indent="0">
              <a:buNone/>
              <a:defRPr sz="5900"/>
            </a:lvl3pPr>
            <a:lvl4pPr marL="8151556" indent="0">
              <a:buNone/>
              <a:defRPr sz="5300"/>
            </a:lvl4pPr>
            <a:lvl5pPr marL="10868741" indent="0">
              <a:buNone/>
              <a:defRPr sz="5300"/>
            </a:lvl5pPr>
            <a:lvl6pPr marL="13585927" indent="0">
              <a:buNone/>
              <a:defRPr sz="5300"/>
            </a:lvl6pPr>
            <a:lvl7pPr marL="16303112" indent="0">
              <a:buNone/>
              <a:defRPr sz="5300"/>
            </a:lvl7pPr>
            <a:lvl8pPr marL="19020297" indent="0">
              <a:buNone/>
              <a:defRPr sz="5300"/>
            </a:lvl8pPr>
            <a:lvl9pPr marL="21737483" indent="0">
              <a:buNone/>
              <a:defRPr sz="53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70BB84AA-C9B2-4C95-99B5-A1CADB1A0507}" type="datetimeFigureOut">
              <a:rPr lang="zh-CN" altLang="en-US" smtClean="0"/>
              <a:pPr/>
              <a:t>2017/3/14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0DB65F-F0A8-4846-A7C7-5A34415490B6}"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603916" y="23045102"/>
            <a:ext cx="26337578" cy="2720605"/>
          </a:xfrm>
        </p:spPr>
        <p:txBody>
          <a:bodyPr anchor="b"/>
          <a:lstStyle>
            <a:lvl1pPr algn="l">
              <a:defRPr sz="11900" b="1"/>
            </a:lvl1pPr>
          </a:lstStyle>
          <a:p>
            <a:r>
              <a:rPr lang="zh-CN" altLang="en-US"/>
              <a:t>单击此处编辑母版标题样式</a:t>
            </a:r>
          </a:p>
        </p:txBody>
      </p:sp>
      <p:sp>
        <p:nvSpPr>
          <p:cNvPr id="3" name="图片占位符 2"/>
          <p:cNvSpPr>
            <a:spLocks noGrp="1"/>
          </p:cNvSpPr>
          <p:nvPr>
            <p:ph type="pic" idx="1"/>
          </p:nvPr>
        </p:nvSpPr>
        <p:spPr>
          <a:xfrm>
            <a:off x="8603916" y="2941604"/>
            <a:ext cx="26337578" cy="19752945"/>
          </a:xfrm>
        </p:spPr>
        <p:txBody>
          <a:bodyPr/>
          <a:lstStyle>
            <a:lvl1pPr marL="0" indent="0">
              <a:buNone/>
              <a:defRPr sz="19000"/>
            </a:lvl1pPr>
            <a:lvl2pPr marL="2717185" indent="0">
              <a:buNone/>
              <a:defRPr sz="16600"/>
            </a:lvl2pPr>
            <a:lvl3pPr marL="5434371" indent="0">
              <a:buNone/>
              <a:defRPr sz="14300"/>
            </a:lvl3pPr>
            <a:lvl4pPr marL="8151556" indent="0">
              <a:buNone/>
              <a:defRPr sz="11900"/>
            </a:lvl4pPr>
            <a:lvl5pPr marL="10868741" indent="0">
              <a:buNone/>
              <a:defRPr sz="11900"/>
            </a:lvl5pPr>
            <a:lvl6pPr marL="13585927" indent="0">
              <a:buNone/>
              <a:defRPr sz="11900"/>
            </a:lvl6pPr>
            <a:lvl7pPr marL="16303112" indent="0">
              <a:buNone/>
              <a:defRPr sz="11900"/>
            </a:lvl7pPr>
            <a:lvl8pPr marL="19020297" indent="0">
              <a:buNone/>
              <a:defRPr sz="11900"/>
            </a:lvl8pPr>
            <a:lvl9pPr marL="21737483" indent="0">
              <a:buNone/>
              <a:defRPr sz="11900"/>
            </a:lvl9pPr>
          </a:lstStyle>
          <a:p>
            <a:endParaRPr lang="zh-CN" altLang="en-US"/>
          </a:p>
        </p:txBody>
      </p:sp>
      <p:sp>
        <p:nvSpPr>
          <p:cNvPr id="4" name="文本占位符 3"/>
          <p:cNvSpPr>
            <a:spLocks noGrp="1"/>
          </p:cNvSpPr>
          <p:nvPr>
            <p:ph type="body" sz="half" idx="2"/>
          </p:nvPr>
        </p:nvSpPr>
        <p:spPr>
          <a:xfrm>
            <a:off x="8603916" y="25765707"/>
            <a:ext cx="26337578" cy="3863710"/>
          </a:xfrm>
        </p:spPr>
        <p:txBody>
          <a:bodyPr/>
          <a:lstStyle>
            <a:lvl1pPr marL="0" indent="0">
              <a:buNone/>
              <a:defRPr sz="8300"/>
            </a:lvl1pPr>
            <a:lvl2pPr marL="2717185" indent="0">
              <a:buNone/>
              <a:defRPr sz="7100"/>
            </a:lvl2pPr>
            <a:lvl3pPr marL="5434371" indent="0">
              <a:buNone/>
              <a:defRPr sz="5900"/>
            </a:lvl3pPr>
            <a:lvl4pPr marL="8151556" indent="0">
              <a:buNone/>
              <a:defRPr sz="5300"/>
            </a:lvl4pPr>
            <a:lvl5pPr marL="10868741" indent="0">
              <a:buNone/>
              <a:defRPr sz="5300"/>
            </a:lvl5pPr>
            <a:lvl6pPr marL="13585927" indent="0">
              <a:buNone/>
              <a:defRPr sz="5300"/>
            </a:lvl6pPr>
            <a:lvl7pPr marL="16303112" indent="0">
              <a:buNone/>
              <a:defRPr sz="5300"/>
            </a:lvl7pPr>
            <a:lvl8pPr marL="19020297" indent="0">
              <a:buNone/>
              <a:defRPr sz="5300"/>
            </a:lvl8pPr>
            <a:lvl9pPr marL="21737483" indent="0">
              <a:buNone/>
              <a:defRPr sz="53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70BB84AA-C9B2-4C95-99B5-A1CADB1A0507}" type="datetimeFigureOut">
              <a:rPr lang="zh-CN" altLang="en-US" smtClean="0"/>
              <a:pPr/>
              <a:t>2017/3/14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0DB65F-F0A8-4846-A7C7-5A34415490B6}"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2194799" y="1318389"/>
            <a:ext cx="39506367" cy="5486929"/>
          </a:xfrm>
          <a:prstGeom prst="rect">
            <a:avLst/>
          </a:prstGeom>
        </p:spPr>
        <p:txBody>
          <a:bodyPr vert="horz" lIns="543437" tIns="271719" rIns="543437" bIns="271719" rtlCol="0" anchor="ctr">
            <a:normAutofit/>
          </a:bodyPr>
          <a:lstStyle/>
          <a:p>
            <a:r>
              <a:rPr lang="zh-CN" altLang="en-US"/>
              <a:t>单击此处编辑母版标题样式</a:t>
            </a:r>
          </a:p>
        </p:txBody>
      </p:sp>
      <p:sp>
        <p:nvSpPr>
          <p:cNvPr id="3" name="文本占位符 2"/>
          <p:cNvSpPr>
            <a:spLocks noGrp="1"/>
          </p:cNvSpPr>
          <p:nvPr>
            <p:ph type="body" idx="1"/>
          </p:nvPr>
        </p:nvSpPr>
        <p:spPr>
          <a:xfrm>
            <a:off x="2194799" y="7681704"/>
            <a:ext cx="39506367" cy="21726718"/>
          </a:xfrm>
          <a:prstGeom prst="rect">
            <a:avLst/>
          </a:prstGeom>
        </p:spPr>
        <p:txBody>
          <a:bodyPr vert="horz" lIns="543437" tIns="271719" rIns="543437" bIns="271719"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2194799" y="30513425"/>
            <a:ext cx="10242391" cy="1752769"/>
          </a:xfrm>
          <a:prstGeom prst="rect">
            <a:avLst/>
          </a:prstGeom>
        </p:spPr>
        <p:txBody>
          <a:bodyPr vert="horz" lIns="543437" tIns="271719" rIns="543437" bIns="271719" rtlCol="0" anchor="ctr"/>
          <a:lstStyle>
            <a:lvl1pPr algn="l">
              <a:defRPr sz="7100">
                <a:solidFill>
                  <a:schemeClr val="tx1">
                    <a:tint val="75000"/>
                  </a:schemeClr>
                </a:solidFill>
              </a:defRPr>
            </a:lvl1pPr>
          </a:lstStyle>
          <a:p>
            <a:fld id="{70BB84AA-C9B2-4C95-99B5-A1CADB1A0507}" type="datetimeFigureOut">
              <a:rPr lang="zh-CN" altLang="en-US" smtClean="0"/>
              <a:pPr/>
              <a:t>2017/3/14</a:t>
            </a:fld>
            <a:endParaRPr lang="zh-CN" altLang="en-US"/>
          </a:p>
        </p:txBody>
      </p:sp>
      <p:sp>
        <p:nvSpPr>
          <p:cNvPr id="5" name="页脚占位符 4"/>
          <p:cNvSpPr>
            <a:spLocks noGrp="1"/>
          </p:cNvSpPr>
          <p:nvPr>
            <p:ph type="ftr" sz="quarter" idx="3"/>
          </p:nvPr>
        </p:nvSpPr>
        <p:spPr>
          <a:xfrm>
            <a:off x="14997788" y="30513425"/>
            <a:ext cx="13900388" cy="1752769"/>
          </a:xfrm>
          <a:prstGeom prst="rect">
            <a:avLst/>
          </a:prstGeom>
        </p:spPr>
        <p:txBody>
          <a:bodyPr vert="horz" lIns="543437" tIns="271719" rIns="543437" bIns="271719" rtlCol="0" anchor="ctr"/>
          <a:lstStyle>
            <a:lvl1pPr algn="ctr">
              <a:defRPr sz="71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31458775" y="30513425"/>
            <a:ext cx="10242391" cy="1752769"/>
          </a:xfrm>
          <a:prstGeom prst="rect">
            <a:avLst/>
          </a:prstGeom>
        </p:spPr>
        <p:txBody>
          <a:bodyPr vert="horz" lIns="543437" tIns="271719" rIns="543437" bIns="271719" rtlCol="0" anchor="ctr"/>
          <a:lstStyle>
            <a:lvl1pPr algn="r">
              <a:defRPr sz="7100">
                <a:solidFill>
                  <a:schemeClr val="tx1">
                    <a:tint val="75000"/>
                  </a:schemeClr>
                </a:solidFill>
              </a:defRPr>
            </a:lvl1pPr>
          </a:lstStyle>
          <a:p>
            <a:fld id="{B60DB65F-F0A8-4846-A7C7-5A34415490B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5434371" rtl="0" eaLnBrk="1" latinLnBrk="0" hangingPunct="1">
        <a:spcBef>
          <a:spcPct val="0"/>
        </a:spcBef>
        <a:buNone/>
        <a:defRPr sz="26100" kern="1200">
          <a:solidFill>
            <a:schemeClr val="tx1"/>
          </a:solidFill>
          <a:latin typeface="+mj-lt"/>
          <a:ea typeface="+mj-ea"/>
          <a:cs typeface="+mj-cs"/>
        </a:defRPr>
      </a:lvl1pPr>
    </p:titleStyle>
    <p:bodyStyle>
      <a:lvl1pPr marL="2037889" indent="-2037889" algn="l" defTabSz="5434371" rtl="0" eaLnBrk="1" latinLnBrk="0" hangingPunct="1">
        <a:spcBef>
          <a:spcPct val="20000"/>
        </a:spcBef>
        <a:buFont typeface="Arial" pitchFamily="34" charset="0"/>
        <a:buChar char="•"/>
        <a:defRPr sz="19000" kern="1200">
          <a:solidFill>
            <a:schemeClr val="tx1"/>
          </a:solidFill>
          <a:latin typeface="+mn-lt"/>
          <a:ea typeface="+mn-ea"/>
          <a:cs typeface="+mn-cs"/>
        </a:defRPr>
      </a:lvl1pPr>
      <a:lvl2pPr marL="4415426" indent="-1698241" algn="l" defTabSz="5434371" rtl="0" eaLnBrk="1" latinLnBrk="0" hangingPunct="1">
        <a:spcBef>
          <a:spcPct val="20000"/>
        </a:spcBef>
        <a:buFont typeface="Arial" pitchFamily="34" charset="0"/>
        <a:buChar char="–"/>
        <a:defRPr sz="16600" kern="1200">
          <a:solidFill>
            <a:schemeClr val="tx1"/>
          </a:solidFill>
          <a:latin typeface="+mn-lt"/>
          <a:ea typeface="+mn-ea"/>
          <a:cs typeface="+mn-cs"/>
        </a:defRPr>
      </a:lvl2pPr>
      <a:lvl3pPr marL="6792963" indent="-1358593" algn="l" defTabSz="5434371" rtl="0" eaLnBrk="1" latinLnBrk="0" hangingPunct="1">
        <a:spcBef>
          <a:spcPct val="20000"/>
        </a:spcBef>
        <a:buFont typeface="Arial" pitchFamily="34" charset="0"/>
        <a:buChar char="•"/>
        <a:defRPr sz="14300" kern="1200">
          <a:solidFill>
            <a:schemeClr val="tx1"/>
          </a:solidFill>
          <a:latin typeface="+mn-lt"/>
          <a:ea typeface="+mn-ea"/>
          <a:cs typeface="+mn-cs"/>
        </a:defRPr>
      </a:lvl3pPr>
      <a:lvl4pPr marL="9510149" indent="-1358593" algn="l" defTabSz="5434371" rtl="0" eaLnBrk="1" latinLnBrk="0" hangingPunct="1">
        <a:spcBef>
          <a:spcPct val="20000"/>
        </a:spcBef>
        <a:buFont typeface="Arial" pitchFamily="34" charset="0"/>
        <a:buChar char="–"/>
        <a:defRPr sz="11900" kern="1200">
          <a:solidFill>
            <a:schemeClr val="tx1"/>
          </a:solidFill>
          <a:latin typeface="+mn-lt"/>
          <a:ea typeface="+mn-ea"/>
          <a:cs typeface="+mn-cs"/>
        </a:defRPr>
      </a:lvl4pPr>
      <a:lvl5pPr marL="12227334" indent="-1358593" algn="l" defTabSz="5434371" rtl="0" eaLnBrk="1" latinLnBrk="0" hangingPunct="1">
        <a:spcBef>
          <a:spcPct val="20000"/>
        </a:spcBef>
        <a:buFont typeface="Arial" pitchFamily="34" charset="0"/>
        <a:buChar char="»"/>
        <a:defRPr sz="11900" kern="1200">
          <a:solidFill>
            <a:schemeClr val="tx1"/>
          </a:solidFill>
          <a:latin typeface="+mn-lt"/>
          <a:ea typeface="+mn-ea"/>
          <a:cs typeface="+mn-cs"/>
        </a:defRPr>
      </a:lvl5pPr>
      <a:lvl6pPr marL="14944519" indent="-1358593" algn="l" defTabSz="5434371" rtl="0" eaLnBrk="1" latinLnBrk="0" hangingPunct="1">
        <a:spcBef>
          <a:spcPct val="20000"/>
        </a:spcBef>
        <a:buFont typeface="Arial" pitchFamily="34" charset="0"/>
        <a:buChar char="•"/>
        <a:defRPr sz="11900" kern="1200">
          <a:solidFill>
            <a:schemeClr val="tx1"/>
          </a:solidFill>
          <a:latin typeface="+mn-lt"/>
          <a:ea typeface="+mn-ea"/>
          <a:cs typeface="+mn-cs"/>
        </a:defRPr>
      </a:lvl6pPr>
      <a:lvl7pPr marL="17661705" indent="-1358593" algn="l" defTabSz="5434371" rtl="0" eaLnBrk="1" latinLnBrk="0" hangingPunct="1">
        <a:spcBef>
          <a:spcPct val="20000"/>
        </a:spcBef>
        <a:buFont typeface="Arial" pitchFamily="34" charset="0"/>
        <a:buChar char="•"/>
        <a:defRPr sz="11900" kern="1200">
          <a:solidFill>
            <a:schemeClr val="tx1"/>
          </a:solidFill>
          <a:latin typeface="+mn-lt"/>
          <a:ea typeface="+mn-ea"/>
          <a:cs typeface="+mn-cs"/>
        </a:defRPr>
      </a:lvl7pPr>
      <a:lvl8pPr marL="20378890" indent="-1358593" algn="l" defTabSz="5434371" rtl="0" eaLnBrk="1" latinLnBrk="0" hangingPunct="1">
        <a:spcBef>
          <a:spcPct val="20000"/>
        </a:spcBef>
        <a:buFont typeface="Arial" pitchFamily="34" charset="0"/>
        <a:buChar char="•"/>
        <a:defRPr sz="11900" kern="1200">
          <a:solidFill>
            <a:schemeClr val="tx1"/>
          </a:solidFill>
          <a:latin typeface="+mn-lt"/>
          <a:ea typeface="+mn-ea"/>
          <a:cs typeface="+mn-cs"/>
        </a:defRPr>
      </a:lvl8pPr>
      <a:lvl9pPr marL="23096075" indent="-1358593" algn="l" defTabSz="5434371" rtl="0" eaLnBrk="1" latinLnBrk="0" hangingPunct="1">
        <a:spcBef>
          <a:spcPct val="20000"/>
        </a:spcBef>
        <a:buFont typeface="Arial" pitchFamily="34" charset="0"/>
        <a:buChar char="•"/>
        <a:defRPr sz="11900" kern="1200">
          <a:solidFill>
            <a:schemeClr val="tx1"/>
          </a:solidFill>
          <a:latin typeface="+mn-lt"/>
          <a:ea typeface="+mn-ea"/>
          <a:cs typeface="+mn-cs"/>
        </a:defRPr>
      </a:lvl9pPr>
    </p:bodyStyle>
    <p:otherStyle>
      <a:defPPr>
        <a:defRPr lang="zh-CN"/>
      </a:defPPr>
      <a:lvl1pPr marL="0" algn="l" defTabSz="5434371" rtl="0" eaLnBrk="1" latinLnBrk="0" hangingPunct="1">
        <a:defRPr sz="10700" kern="1200">
          <a:solidFill>
            <a:schemeClr val="tx1"/>
          </a:solidFill>
          <a:latin typeface="+mn-lt"/>
          <a:ea typeface="+mn-ea"/>
          <a:cs typeface="+mn-cs"/>
        </a:defRPr>
      </a:lvl1pPr>
      <a:lvl2pPr marL="2717185" algn="l" defTabSz="5434371" rtl="0" eaLnBrk="1" latinLnBrk="0" hangingPunct="1">
        <a:defRPr sz="10700" kern="1200">
          <a:solidFill>
            <a:schemeClr val="tx1"/>
          </a:solidFill>
          <a:latin typeface="+mn-lt"/>
          <a:ea typeface="+mn-ea"/>
          <a:cs typeface="+mn-cs"/>
        </a:defRPr>
      </a:lvl2pPr>
      <a:lvl3pPr marL="5434371" algn="l" defTabSz="5434371" rtl="0" eaLnBrk="1" latinLnBrk="0" hangingPunct="1">
        <a:defRPr sz="10700" kern="1200">
          <a:solidFill>
            <a:schemeClr val="tx1"/>
          </a:solidFill>
          <a:latin typeface="+mn-lt"/>
          <a:ea typeface="+mn-ea"/>
          <a:cs typeface="+mn-cs"/>
        </a:defRPr>
      </a:lvl3pPr>
      <a:lvl4pPr marL="8151556" algn="l" defTabSz="5434371" rtl="0" eaLnBrk="1" latinLnBrk="0" hangingPunct="1">
        <a:defRPr sz="10700" kern="1200">
          <a:solidFill>
            <a:schemeClr val="tx1"/>
          </a:solidFill>
          <a:latin typeface="+mn-lt"/>
          <a:ea typeface="+mn-ea"/>
          <a:cs typeface="+mn-cs"/>
        </a:defRPr>
      </a:lvl4pPr>
      <a:lvl5pPr marL="10868741" algn="l" defTabSz="5434371" rtl="0" eaLnBrk="1" latinLnBrk="0" hangingPunct="1">
        <a:defRPr sz="10700" kern="1200">
          <a:solidFill>
            <a:schemeClr val="tx1"/>
          </a:solidFill>
          <a:latin typeface="+mn-lt"/>
          <a:ea typeface="+mn-ea"/>
          <a:cs typeface="+mn-cs"/>
        </a:defRPr>
      </a:lvl5pPr>
      <a:lvl6pPr marL="13585927" algn="l" defTabSz="5434371" rtl="0" eaLnBrk="1" latinLnBrk="0" hangingPunct="1">
        <a:defRPr sz="10700" kern="1200">
          <a:solidFill>
            <a:schemeClr val="tx1"/>
          </a:solidFill>
          <a:latin typeface="+mn-lt"/>
          <a:ea typeface="+mn-ea"/>
          <a:cs typeface="+mn-cs"/>
        </a:defRPr>
      </a:lvl6pPr>
      <a:lvl7pPr marL="16303112" algn="l" defTabSz="5434371" rtl="0" eaLnBrk="1" latinLnBrk="0" hangingPunct="1">
        <a:defRPr sz="10700" kern="1200">
          <a:solidFill>
            <a:schemeClr val="tx1"/>
          </a:solidFill>
          <a:latin typeface="+mn-lt"/>
          <a:ea typeface="+mn-ea"/>
          <a:cs typeface="+mn-cs"/>
        </a:defRPr>
      </a:lvl7pPr>
      <a:lvl8pPr marL="19020297" algn="l" defTabSz="5434371" rtl="0" eaLnBrk="1" latinLnBrk="0" hangingPunct="1">
        <a:defRPr sz="10700" kern="1200">
          <a:solidFill>
            <a:schemeClr val="tx1"/>
          </a:solidFill>
          <a:latin typeface="+mn-lt"/>
          <a:ea typeface="+mn-ea"/>
          <a:cs typeface="+mn-cs"/>
        </a:defRPr>
      </a:lvl8pPr>
      <a:lvl9pPr marL="21737483" algn="l" defTabSz="5434371" rtl="0" eaLnBrk="1" latinLnBrk="0" hangingPunct="1">
        <a:defRPr sz="10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hyperlink" Target="https://www.washingtonpost.com/graphics/national/power-plants/" TargetMode="External"/><Relationship Id="rId10" Type="http://schemas.openxmlformats.org/officeDocument/2006/relationships/image" Target="../media/image8.png"/><Relationship Id="rId4" Type="http://schemas.openxmlformats.org/officeDocument/2006/relationships/image" Target="../media/image3.tiff"/><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6" name="Rectangle 69"/>
          <p:cNvSpPr/>
          <p:nvPr/>
        </p:nvSpPr>
        <p:spPr>
          <a:xfrm>
            <a:off x="17518825" y="29748255"/>
            <a:ext cx="16167100" cy="1384995"/>
          </a:xfrm>
          <a:prstGeom prst="rect">
            <a:avLst/>
          </a:prstGeom>
          <a:ln>
            <a:solidFill>
              <a:schemeClr val="tx1"/>
            </a:solidFill>
          </a:ln>
        </p:spPr>
        <p:txBody>
          <a:bodyPr wrap="square">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just"/>
            <a:r>
              <a:rPr lang="en-US" sz="2800" dirty="0">
                <a:latin typeface="Times New Roman" charset="0"/>
                <a:ea typeface="Times New Roman" charset="0"/>
                <a:cs typeface="Times New Roman" charset="0"/>
              </a:rPr>
              <a:t>This project was supported by the Data Intensive Research Enabling Clean Technology (DIRECT) program at the University of Washington, Seattle, WA.</a:t>
            </a:r>
          </a:p>
          <a:p>
            <a:pPr algn="just"/>
            <a:r>
              <a:rPr lang="en-US" sz="2800" dirty="0">
                <a:latin typeface="Times New Roman" charset="0"/>
                <a:ea typeface="Times New Roman" charset="0"/>
                <a:cs typeface="Times New Roman" charset="0"/>
              </a:rPr>
              <a:t>Special thanks to Prof. David C. Beck and Prof. Jim Pfaendtner</a:t>
            </a:r>
          </a:p>
        </p:txBody>
      </p:sp>
      <p:pic>
        <p:nvPicPr>
          <p:cNvPr id="27" name="Picture 6" descr="https://climates.ejoinme.org/Portals/6741/Users/036/28/21028/UW%20Clean%20Energy%20Institute%20logo.png"/>
          <p:cNvPicPr>
            <a:picLocks noChangeAspect="1" noChangeArrowheads="1"/>
          </p:cNvPicPr>
          <p:nvPr/>
        </p:nvPicPr>
        <p:blipFill rotWithShape="1">
          <a:blip r:embed="rId3">
            <a:extLst>
              <a:ext uri="{28A0092B-C50C-407E-A947-70E740481C1C}">
                <a14:useLocalDpi xmlns:a14="http://schemas.microsoft.com/office/drawing/2010/main" val="0"/>
              </a:ext>
            </a:extLst>
          </a:blip>
          <a:srcRect b="22408"/>
          <a:stretch/>
        </p:blipFill>
        <p:spPr bwMode="auto">
          <a:xfrm>
            <a:off x="34663945" y="29710977"/>
            <a:ext cx="8393870" cy="1894666"/>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7"/>
          <p:cNvSpPr txBox="1">
            <a:spLocks noChangeArrowheads="1"/>
          </p:cNvSpPr>
          <p:nvPr/>
        </p:nvSpPr>
        <p:spPr bwMode="auto">
          <a:xfrm>
            <a:off x="730895" y="6402758"/>
            <a:ext cx="9900000" cy="1199717"/>
          </a:xfrm>
          <a:prstGeom prst="rect">
            <a:avLst/>
          </a:prstGeom>
          <a:solidFill>
            <a:srgbClr val="7030A0"/>
          </a:solidFill>
          <a:ln w="9525">
            <a:noFill/>
            <a:miter lim="800000"/>
            <a:headEnd/>
            <a:tailEnd/>
          </a:ln>
          <a:effectLst/>
        </p:spPr>
        <p:txBody>
          <a:bodyPr wrap="square" lIns="273774" tIns="136857" rIns="273774" bIns="136857">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defTabSz="4387800" eaLnBrk="0" hangingPunct="0">
              <a:spcBef>
                <a:spcPct val="50000"/>
              </a:spcBef>
            </a:pPr>
            <a:r>
              <a:rPr lang="en-US" sz="6000" b="1" dirty="0">
                <a:solidFill>
                  <a:srgbClr val="F8F8F8"/>
                </a:solidFill>
                <a:latin typeface="Times New Roman" charset="0"/>
                <a:ea typeface="Times New Roman" charset="0"/>
                <a:cs typeface="Times New Roman" charset="0"/>
              </a:rPr>
              <a:t>Background / Challenges</a:t>
            </a:r>
          </a:p>
        </p:txBody>
      </p:sp>
      <p:sp>
        <p:nvSpPr>
          <p:cNvPr id="5" name="Text Box 7"/>
          <p:cNvSpPr txBox="1">
            <a:spLocks noChangeArrowheads="1"/>
          </p:cNvSpPr>
          <p:nvPr/>
        </p:nvSpPr>
        <p:spPr bwMode="auto">
          <a:xfrm>
            <a:off x="11589471" y="6388029"/>
            <a:ext cx="9900000" cy="1199717"/>
          </a:xfrm>
          <a:prstGeom prst="rect">
            <a:avLst/>
          </a:prstGeom>
          <a:solidFill>
            <a:srgbClr val="7030A0"/>
          </a:solidFill>
          <a:ln w="9525">
            <a:noFill/>
            <a:miter lim="800000"/>
            <a:headEnd/>
            <a:tailEnd/>
          </a:ln>
          <a:effectLst/>
        </p:spPr>
        <p:txBody>
          <a:bodyPr wrap="square" lIns="273774" tIns="136857" rIns="273774" bIns="136857">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defTabSz="4387800" eaLnBrk="0" hangingPunct="0">
              <a:spcBef>
                <a:spcPct val="50000"/>
              </a:spcBef>
            </a:pPr>
            <a:r>
              <a:rPr lang="en-US" sz="6000" b="1" dirty="0">
                <a:solidFill>
                  <a:srgbClr val="F8F8F8"/>
                </a:solidFill>
                <a:latin typeface="Times New Roman" charset="0"/>
                <a:ea typeface="Times New Roman" charset="0"/>
                <a:cs typeface="Times New Roman" charset="0"/>
              </a:rPr>
              <a:t>Objective</a:t>
            </a:r>
          </a:p>
        </p:txBody>
      </p:sp>
      <p:sp>
        <p:nvSpPr>
          <p:cNvPr id="6" name="Text Box 7"/>
          <p:cNvSpPr txBox="1">
            <a:spLocks noChangeArrowheads="1"/>
          </p:cNvSpPr>
          <p:nvPr/>
        </p:nvSpPr>
        <p:spPr bwMode="auto">
          <a:xfrm>
            <a:off x="22448047" y="6388029"/>
            <a:ext cx="9900000" cy="1199717"/>
          </a:xfrm>
          <a:prstGeom prst="rect">
            <a:avLst/>
          </a:prstGeom>
          <a:solidFill>
            <a:srgbClr val="7030A0"/>
          </a:solidFill>
          <a:ln w="9525">
            <a:noFill/>
            <a:miter lim="800000"/>
            <a:headEnd/>
            <a:tailEnd/>
          </a:ln>
          <a:effectLst/>
        </p:spPr>
        <p:txBody>
          <a:bodyPr wrap="square" lIns="273774" tIns="136857" rIns="273774" bIns="136857">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defTabSz="4387800" eaLnBrk="0" hangingPunct="0">
              <a:spcBef>
                <a:spcPct val="50000"/>
              </a:spcBef>
            </a:pPr>
            <a:r>
              <a:rPr lang="en-US" sz="6000" b="1" dirty="0">
                <a:solidFill>
                  <a:srgbClr val="F8F8F8"/>
                </a:solidFill>
                <a:latin typeface="Times New Roman" charset="0"/>
                <a:ea typeface="Times New Roman" charset="0"/>
                <a:cs typeface="Times New Roman" charset="0"/>
              </a:rPr>
              <a:t>Workflow</a:t>
            </a:r>
          </a:p>
        </p:txBody>
      </p:sp>
      <p:sp>
        <p:nvSpPr>
          <p:cNvPr id="7" name="Text Box 7"/>
          <p:cNvSpPr txBox="1">
            <a:spLocks noChangeArrowheads="1"/>
          </p:cNvSpPr>
          <p:nvPr/>
        </p:nvSpPr>
        <p:spPr bwMode="auto">
          <a:xfrm>
            <a:off x="33265067" y="6388029"/>
            <a:ext cx="9900000" cy="1199717"/>
          </a:xfrm>
          <a:prstGeom prst="rect">
            <a:avLst/>
          </a:prstGeom>
          <a:solidFill>
            <a:srgbClr val="7030A0"/>
          </a:solidFill>
          <a:ln w="9525">
            <a:noFill/>
            <a:miter lim="800000"/>
            <a:headEnd/>
            <a:tailEnd/>
          </a:ln>
          <a:effectLst/>
        </p:spPr>
        <p:txBody>
          <a:bodyPr wrap="square" lIns="273774" tIns="136857" rIns="273774" bIns="136857">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defTabSz="4387800" eaLnBrk="0" hangingPunct="0">
              <a:spcBef>
                <a:spcPct val="50000"/>
              </a:spcBef>
            </a:pPr>
            <a:r>
              <a:rPr lang="en-US" sz="6000" b="1" dirty="0">
                <a:solidFill>
                  <a:srgbClr val="F8F8F8"/>
                </a:solidFill>
                <a:latin typeface="Times New Roman" charset="0"/>
                <a:ea typeface="Times New Roman" charset="0"/>
                <a:cs typeface="Times New Roman" charset="0"/>
              </a:rPr>
              <a:t>Results</a:t>
            </a:r>
          </a:p>
        </p:txBody>
      </p:sp>
      <p:sp>
        <p:nvSpPr>
          <p:cNvPr id="8" name="Text Box 7"/>
          <p:cNvSpPr txBox="1">
            <a:spLocks noChangeArrowheads="1"/>
          </p:cNvSpPr>
          <p:nvPr/>
        </p:nvSpPr>
        <p:spPr bwMode="auto">
          <a:xfrm>
            <a:off x="33306623" y="20135972"/>
            <a:ext cx="9900000" cy="1199717"/>
          </a:xfrm>
          <a:prstGeom prst="rect">
            <a:avLst/>
          </a:prstGeom>
          <a:solidFill>
            <a:srgbClr val="7030A0"/>
          </a:solidFill>
          <a:ln w="9525">
            <a:noFill/>
            <a:miter lim="800000"/>
            <a:headEnd/>
            <a:tailEnd/>
          </a:ln>
          <a:effectLst/>
        </p:spPr>
        <p:txBody>
          <a:bodyPr wrap="square" lIns="273774" tIns="136857" rIns="273774" bIns="136857">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defTabSz="4387800" eaLnBrk="0" hangingPunct="0">
              <a:spcBef>
                <a:spcPct val="50000"/>
              </a:spcBef>
            </a:pPr>
            <a:r>
              <a:rPr lang="en-US" sz="6000" b="1" dirty="0">
                <a:solidFill>
                  <a:srgbClr val="F8F8F8"/>
                </a:solidFill>
                <a:latin typeface="Times New Roman" charset="0"/>
                <a:ea typeface="Times New Roman" charset="0"/>
                <a:cs typeface="Times New Roman" charset="0"/>
              </a:rPr>
              <a:t>Discussion</a:t>
            </a:r>
          </a:p>
        </p:txBody>
      </p:sp>
      <p:sp>
        <p:nvSpPr>
          <p:cNvPr id="10" name="Text Box 7"/>
          <p:cNvSpPr txBox="1">
            <a:spLocks noChangeArrowheads="1"/>
          </p:cNvSpPr>
          <p:nvPr/>
        </p:nvSpPr>
        <p:spPr bwMode="auto">
          <a:xfrm>
            <a:off x="11589471" y="15148435"/>
            <a:ext cx="9900000" cy="1199717"/>
          </a:xfrm>
          <a:prstGeom prst="rect">
            <a:avLst/>
          </a:prstGeom>
          <a:solidFill>
            <a:srgbClr val="7030A0"/>
          </a:solidFill>
          <a:ln w="9525">
            <a:noFill/>
            <a:miter lim="800000"/>
            <a:headEnd/>
            <a:tailEnd/>
          </a:ln>
          <a:effectLst/>
        </p:spPr>
        <p:txBody>
          <a:bodyPr wrap="square" lIns="273774" tIns="136857" rIns="273774" bIns="136857">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defTabSz="4387800" eaLnBrk="0" hangingPunct="0">
              <a:spcBef>
                <a:spcPct val="50000"/>
              </a:spcBef>
            </a:pPr>
            <a:r>
              <a:rPr lang="en-US" sz="6000" b="1" dirty="0">
                <a:solidFill>
                  <a:srgbClr val="F8F8F8"/>
                </a:solidFill>
                <a:latin typeface="Times New Roman" charset="0"/>
                <a:ea typeface="Times New Roman" charset="0"/>
                <a:cs typeface="Times New Roman" charset="0"/>
              </a:rPr>
              <a:t>Machine Learning (RF)</a:t>
            </a:r>
          </a:p>
        </p:txBody>
      </p:sp>
      <p:sp>
        <p:nvSpPr>
          <p:cNvPr id="12" name="TextBox 15"/>
          <p:cNvSpPr txBox="1"/>
          <p:nvPr/>
        </p:nvSpPr>
        <p:spPr>
          <a:xfrm>
            <a:off x="11803785" y="7674475"/>
            <a:ext cx="9286940" cy="3785652"/>
          </a:xfrm>
          <a:prstGeom prst="rect">
            <a:avLst/>
          </a:prstGeom>
          <a:noFill/>
        </p:spPr>
        <p:txBody>
          <a:bodyPr wrap="square" rtlCol="0">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just"/>
            <a:r>
              <a:rPr lang="en-US" sz="3000" dirty="0">
                <a:latin typeface="Times New Roman" charset="0"/>
                <a:ea typeface="Times New Roman" charset="0"/>
                <a:cs typeface="Times New Roman" charset="0"/>
              </a:rPr>
              <a:t>The objective of EASE is to develop a suggestion model for industrial users who desire to construct an electricity generation plant to offset long term cost from buying electricity from the Government. EASE compiles user input weather and capacity information, outputs the best electricity generation source that is resource optimized, lowest cost, highest efficiency, and cleanest. </a:t>
            </a:r>
          </a:p>
          <a:p>
            <a:endParaRPr lang="en-US" sz="3000" dirty="0"/>
          </a:p>
        </p:txBody>
      </p:sp>
      <p:sp>
        <p:nvSpPr>
          <p:cNvPr id="14" name="TextBox 109"/>
          <p:cNvSpPr txBox="1"/>
          <p:nvPr/>
        </p:nvSpPr>
        <p:spPr>
          <a:xfrm>
            <a:off x="11518033" y="14641800"/>
            <a:ext cx="9794873" cy="461665"/>
          </a:xfrm>
          <a:prstGeom prst="rect">
            <a:avLst/>
          </a:prstGeom>
          <a:noFill/>
        </p:spPr>
        <p:txBody>
          <a:bodyPr wrap="square" rtlCol="0">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a:r>
              <a:rPr lang="en-US" sz="2400" dirty="0">
                <a:latin typeface="Times New Roman" charset="0"/>
                <a:ea typeface="Times New Roman" charset="0"/>
                <a:cs typeface="Times New Roman" charset="0"/>
              </a:rPr>
              <a:t>Figure 2. High level EASE model workflow</a:t>
            </a:r>
            <a:endParaRPr lang="en-US" sz="3200" dirty="0"/>
          </a:p>
        </p:txBody>
      </p:sp>
      <p:sp>
        <p:nvSpPr>
          <p:cNvPr id="15" name="TextBox 110"/>
          <p:cNvSpPr txBox="1"/>
          <p:nvPr/>
        </p:nvSpPr>
        <p:spPr>
          <a:xfrm>
            <a:off x="11803784" y="16383807"/>
            <a:ext cx="9429817" cy="8402300"/>
          </a:xfrm>
          <a:prstGeom prst="rect">
            <a:avLst/>
          </a:prstGeom>
          <a:noFill/>
        </p:spPr>
        <p:txBody>
          <a:bodyPr wrap="square" rtlCol="0">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just"/>
            <a:r>
              <a:rPr lang="en-US" altLang="zh-TW" sz="3000" dirty="0">
                <a:latin typeface="Times New Roman" charset="0"/>
                <a:ea typeface="Times New Roman" charset="0"/>
                <a:cs typeface="Times New Roman" charset="0"/>
              </a:rPr>
              <a:t>Machine Learning (ML) is a method of data analysis that automates analytical model building. Using algorithms that iteratively learn from data thus allows computer to find hidden insights without explicit directions. Among all other machine learning classification algorithms, RandomForest is meta estimator that fits numerous decision tree classifiers on various sub-samples </a:t>
            </a:r>
            <a:r>
              <a:rPr lang="en-US" altLang="zh-TW" sz="3000" i="1" dirty="0">
                <a:latin typeface="Times New Roman" charset="0"/>
                <a:ea typeface="Times New Roman" charset="0"/>
                <a:cs typeface="Times New Roman" charset="0"/>
              </a:rPr>
              <a:t>(m &lt; M)</a:t>
            </a:r>
            <a:r>
              <a:rPr lang="en-US" altLang="zh-TW" sz="3000" dirty="0">
                <a:latin typeface="Times New Roman" charset="0"/>
                <a:ea typeface="Times New Roman" charset="0"/>
                <a:cs typeface="Times New Roman" charset="0"/>
              </a:rPr>
              <a:t> of the dataset with bagging methods to improve the predictive accuracy and control overfitting through randomizations. </a:t>
            </a:r>
          </a:p>
          <a:p>
            <a:pPr algn="just"/>
            <a:endParaRPr lang="en-US" altLang="zh-TW" sz="3000" dirty="0">
              <a:latin typeface="Times New Roman" charset="0"/>
              <a:ea typeface="Times New Roman" charset="0"/>
              <a:cs typeface="Times New Roman" charset="0"/>
            </a:endParaRPr>
          </a:p>
          <a:p>
            <a:pPr algn="just"/>
            <a:r>
              <a:rPr lang="en-US" altLang="zh-TW" sz="3000" dirty="0">
                <a:latin typeface="Times New Roman" charset="0"/>
                <a:ea typeface="Times New Roman" charset="0"/>
                <a:cs typeface="Times New Roman" charset="0"/>
              </a:rPr>
              <a:t>In EASE, a 260,000 by 6 (rows by columns) weather database is used to train the RF model. With user input weather information, EASE can then predict relative location and thus extrapolate possible energy resources that can be used as electricity generation. These possible energy resources will then be filtered through statistical analysis using p-values with 𝜶 = 0.05 to ensure model outputs an realistic suggestion sources. </a:t>
            </a:r>
          </a:p>
        </p:txBody>
      </p:sp>
      <p:sp>
        <p:nvSpPr>
          <p:cNvPr id="16" name="TextBox 111"/>
          <p:cNvSpPr txBox="1"/>
          <p:nvPr/>
        </p:nvSpPr>
        <p:spPr>
          <a:xfrm>
            <a:off x="33525382" y="21412029"/>
            <a:ext cx="9282495" cy="7478970"/>
          </a:xfrm>
          <a:prstGeom prst="rect">
            <a:avLst/>
          </a:prstGeom>
          <a:noFill/>
        </p:spPr>
        <p:txBody>
          <a:bodyPr wrap="square" rtlCol="0">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just"/>
            <a:r>
              <a:rPr lang="en-US" altLang="zh-TW" sz="3000" dirty="0">
                <a:latin typeface="Times New Roman" charset="0"/>
                <a:ea typeface="Times New Roman" charset="0"/>
                <a:cs typeface="Times New Roman" charset="0"/>
              </a:rPr>
              <a:t>EASE is developed with an aim to ease greenhouse gas that contributes to the ongoing global warming trends. By targeting electricity generation, one of the major energy conversion that impacts every daily activities, EASE provides energy source suggestions combined with an cost analysis for building a better future. EASE utilized RandomForest Classification algorithm from </a:t>
            </a:r>
            <a:r>
              <a:rPr lang="en-US" altLang="zh-TW" sz="3000" dirty="0" err="1">
                <a:latin typeface="Times New Roman" charset="0"/>
                <a:ea typeface="Times New Roman" charset="0"/>
                <a:cs typeface="Times New Roman" charset="0"/>
              </a:rPr>
              <a:t>SciKit</a:t>
            </a:r>
            <a:r>
              <a:rPr lang="en-US" altLang="zh-TW" sz="3000" dirty="0">
                <a:latin typeface="Times New Roman" charset="0"/>
                <a:ea typeface="Times New Roman" charset="0"/>
                <a:cs typeface="Times New Roman" charset="0"/>
              </a:rPr>
              <a:t>-Learn, and other statistical methods to provide realistic output suggestions. The cost analysis model from EASE is largely built on 2015 plant capacity, cost, and electricity sale price values. An even more realistic approach of EASE can be done through acquiring a full set of the above mentioned values ranging from 1995 to 2015, and use them to create a time series prediction. Further development of EASE can be focus on tuning down the assumptions made in version 1.0 with time series predictions.</a:t>
            </a:r>
          </a:p>
        </p:txBody>
      </p:sp>
      <p:pic>
        <p:nvPicPr>
          <p:cNvPr id="17" name="Picture 20"/>
          <p:cNvPicPr>
            <a:picLocks noChangeAspect="1"/>
          </p:cNvPicPr>
          <p:nvPr/>
        </p:nvPicPr>
        <p:blipFill>
          <a:blip r:embed="rId4"/>
          <a:stretch>
            <a:fillRect/>
          </a:stretch>
        </p:blipFill>
        <p:spPr>
          <a:xfrm>
            <a:off x="12274308" y="24742849"/>
            <a:ext cx="8387789" cy="3719522"/>
          </a:xfrm>
          <a:prstGeom prst="rect">
            <a:avLst/>
          </a:prstGeom>
        </p:spPr>
      </p:pic>
      <p:sp>
        <p:nvSpPr>
          <p:cNvPr id="18" name="TextBox 112"/>
          <p:cNvSpPr txBox="1"/>
          <p:nvPr/>
        </p:nvSpPr>
        <p:spPr>
          <a:xfrm>
            <a:off x="11534709" y="28460670"/>
            <a:ext cx="9937749" cy="461665"/>
          </a:xfrm>
          <a:prstGeom prst="rect">
            <a:avLst/>
          </a:prstGeom>
          <a:noFill/>
        </p:spPr>
        <p:txBody>
          <a:bodyPr wrap="square" rtlCol="0">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a:r>
              <a:rPr lang="en-US" sz="2400" dirty="0">
                <a:latin typeface="Times New Roman" charset="0"/>
                <a:ea typeface="Times New Roman" charset="0"/>
                <a:cs typeface="Times New Roman" charset="0"/>
              </a:rPr>
              <a:t>Figure 3. A schematic of RandomForest Classification </a:t>
            </a:r>
            <a:endParaRPr lang="en-US" sz="3200" dirty="0"/>
          </a:p>
        </p:txBody>
      </p:sp>
      <p:sp>
        <p:nvSpPr>
          <p:cNvPr id="19" name="Text Placeholder 2"/>
          <p:cNvSpPr txBox="1">
            <a:spLocks/>
          </p:cNvSpPr>
          <p:nvPr/>
        </p:nvSpPr>
        <p:spPr>
          <a:xfrm>
            <a:off x="993653" y="7603803"/>
            <a:ext cx="9362191" cy="5492293"/>
          </a:xfrm>
          <a:prstGeom prst="rect">
            <a:avLst/>
          </a:prstGeom>
        </p:spPr>
        <p:txBody>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marL="0" indent="0" algn="just">
              <a:buNone/>
            </a:pPr>
            <a:r>
              <a:rPr lang="en-US" sz="3000" dirty="0">
                <a:latin typeface="Times New Roman" panose="02020603050405020304" pitchFamily="18" charset="0"/>
                <a:cs typeface="Times New Roman" panose="02020603050405020304" pitchFamily="18" charset="0"/>
              </a:rPr>
              <a:t>Electricity is one of the major energies being utilized in governmental, residential, and Industrial sectors. Electricity can be generated from either conventional source (petroleum, coal, natural gas) or unconventional source (wind, hydro, solar). Conventionally generated electricity is accompanied by high CO</a:t>
            </a:r>
            <a:r>
              <a:rPr lang="en-US" sz="3000" baseline="-25000" dirty="0">
                <a:latin typeface="Times New Roman" panose="02020603050405020304" pitchFamily="18" charset="0"/>
                <a:cs typeface="Times New Roman" panose="02020603050405020304" pitchFamily="18" charset="0"/>
              </a:rPr>
              <a:t>2</a:t>
            </a:r>
            <a:r>
              <a:rPr lang="en-US" sz="3000" dirty="0">
                <a:latin typeface="Times New Roman" panose="02020603050405020304" pitchFamily="18" charset="0"/>
                <a:cs typeface="Times New Roman" panose="02020603050405020304" pitchFamily="18" charset="0"/>
              </a:rPr>
              <a:t> emission, often associated with different levels of CO</a:t>
            </a:r>
            <a:r>
              <a:rPr lang="en-US" sz="3000" baseline="-25000" dirty="0">
                <a:latin typeface="Times New Roman" panose="02020603050405020304" pitchFamily="18" charset="0"/>
                <a:cs typeface="Times New Roman" panose="02020603050405020304" pitchFamily="18" charset="0"/>
              </a:rPr>
              <a:t>2</a:t>
            </a:r>
            <a:r>
              <a:rPr lang="en-US" sz="3000" dirty="0">
                <a:latin typeface="Times New Roman" panose="02020603050405020304" pitchFamily="18" charset="0"/>
                <a:cs typeface="Times New Roman" panose="02020603050405020304" pitchFamily="18" charset="0"/>
              </a:rPr>
              <a:t> taxation depending on the state. Unconventionally generated electricity is often accompanied with various degree of costs (Installation, maintenance, and operational costs) and limitations such as weather, location, and technology.</a:t>
            </a:r>
            <a:endParaRPr lang="en-US" sz="3000" kern="0" dirty="0">
              <a:latin typeface="Times New Roman" panose="02020603050405020304" pitchFamily="18" charset="0"/>
              <a:cs typeface="Times New Roman" panose="02020603050405020304" pitchFamily="18" charset="0"/>
            </a:endParaRPr>
          </a:p>
        </p:txBody>
      </p:sp>
      <p:pic>
        <p:nvPicPr>
          <p:cNvPr id="21" name="Picture 23">
            <a:hlinkClick r:id="rId5"/>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59523" y="12804557"/>
            <a:ext cx="9058013" cy="6105642"/>
          </a:xfrm>
          <a:prstGeom prst="rect">
            <a:avLst/>
          </a:prstGeom>
        </p:spPr>
      </p:pic>
      <p:sp>
        <p:nvSpPr>
          <p:cNvPr id="22" name="TextBox 24"/>
          <p:cNvSpPr txBox="1"/>
          <p:nvPr/>
        </p:nvSpPr>
        <p:spPr>
          <a:xfrm>
            <a:off x="1506611" y="18952590"/>
            <a:ext cx="8560050" cy="461665"/>
          </a:xfrm>
          <a:prstGeom prst="rect">
            <a:avLst/>
          </a:prstGeom>
          <a:noFill/>
        </p:spPr>
        <p:txBody>
          <a:bodyPr wrap="square" rtlCol="0">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a:r>
              <a:rPr lang="en-US" sz="2400" dirty="0">
                <a:latin typeface="Times New Roman" panose="02020603050405020304" pitchFamily="18" charset="0"/>
                <a:cs typeface="Times New Roman" panose="02020603050405020304" pitchFamily="18" charset="0"/>
              </a:rPr>
              <a:t>Figure 1. united states electricity generation map</a:t>
            </a:r>
          </a:p>
        </p:txBody>
      </p:sp>
      <p:sp>
        <p:nvSpPr>
          <p:cNvPr id="23" name="Text Placeholder 2"/>
          <p:cNvSpPr txBox="1">
            <a:spLocks/>
          </p:cNvSpPr>
          <p:nvPr/>
        </p:nvSpPr>
        <p:spPr>
          <a:xfrm>
            <a:off x="993653" y="19503297"/>
            <a:ext cx="9362191" cy="9387702"/>
          </a:xfrm>
          <a:prstGeom prst="rect">
            <a:avLst/>
          </a:prstGeom>
        </p:spPr>
        <p:txBody>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marL="0" indent="0" algn="just" defTabSz="914400">
              <a:buNone/>
            </a:pPr>
            <a:r>
              <a:rPr lang="en-US" sz="3000" kern="0" dirty="0">
                <a:latin typeface="Times New Roman" panose="02020603050405020304" pitchFamily="18" charset="0"/>
                <a:cs typeface="Times New Roman" panose="02020603050405020304" pitchFamily="18" charset="0"/>
              </a:rPr>
              <a:t>EASE is conceptualized based on the idea stemming from building a cleaner world with less greenhouse gas emission. Realizing that electricity is the major source of energy being consumed, and that the major component of the greenhouse gas is CO</a:t>
            </a:r>
            <a:r>
              <a:rPr lang="en-US" sz="3000" kern="0" baseline="-25000" dirty="0">
                <a:latin typeface="Times New Roman" panose="02020603050405020304" pitchFamily="18" charset="0"/>
                <a:cs typeface="Times New Roman" panose="02020603050405020304" pitchFamily="18" charset="0"/>
              </a:rPr>
              <a:t>2</a:t>
            </a:r>
            <a:r>
              <a:rPr lang="en-US" sz="3000" kern="0" dirty="0">
                <a:latin typeface="Times New Roman" panose="02020603050405020304" pitchFamily="18" charset="0"/>
                <a:cs typeface="Times New Roman" panose="02020603050405020304" pitchFamily="18" charset="0"/>
              </a:rPr>
              <a:t> when generating electricity from conventional sources. The proposal in introducing clean energy as electricity generation source as future industries thus become our major client pool. Therefore, EASE is developed with an aim to spread the principle of using cleaner energy sources for the better of our future.</a:t>
            </a:r>
          </a:p>
          <a:p>
            <a:pPr marL="0" indent="0" algn="just" defTabSz="914400">
              <a:buNone/>
            </a:pPr>
            <a:endParaRPr lang="en-US" sz="3000" kern="0" dirty="0">
              <a:latin typeface="Times New Roman" panose="02020603050405020304" pitchFamily="18" charset="0"/>
              <a:cs typeface="Times New Roman" panose="02020603050405020304" pitchFamily="18" charset="0"/>
            </a:endParaRPr>
          </a:p>
          <a:p>
            <a:pPr marL="0" indent="0" algn="just" defTabSz="914400">
              <a:buNone/>
            </a:pPr>
            <a:r>
              <a:rPr lang="en-US" sz="3000" kern="0" dirty="0">
                <a:latin typeface="Times New Roman" panose="02020603050405020304" pitchFamily="18" charset="0"/>
                <a:cs typeface="Times New Roman" panose="02020603050405020304" pitchFamily="18" charset="0"/>
              </a:rPr>
              <a:t>The challenging parts are mainly come from the relationship analysis among input parameters, as well as how they affect the output of the model. Choosing a proper machine learning method to train and fit our real-world datasets can ensure the effectiveness and particularity of the predicted outcome. Additionally, being able to realize any inter-relationships between parameters prior to choosing the proper machine learning algorithm is the key to EASE success.</a:t>
            </a:r>
          </a:p>
        </p:txBody>
      </p:sp>
      <p:pic>
        <p:nvPicPr>
          <p:cNvPr id="3" name="Pictur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514363" y="11106964"/>
            <a:ext cx="8004858" cy="3564453"/>
          </a:xfrm>
          <a:prstGeom prst="rect">
            <a:avLst/>
          </a:prstGeom>
        </p:spPr>
      </p:pic>
      <p:pic>
        <p:nvPicPr>
          <p:cNvPr id="31" name="Picture 30"/>
          <p:cNvPicPr>
            <a:picLocks noChangeAspect="1"/>
          </p:cNvPicPr>
          <p:nvPr/>
        </p:nvPicPr>
        <p:blipFill rotWithShape="1">
          <a:blip r:embed="rId8">
            <a:extLst>
              <a:ext uri="{28A0092B-C50C-407E-A947-70E740481C1C}">
                <a14:useLocalDpi xmlns:a14="http://schemas.microsoft.com/office/drawing/2010/main" val="0"/>
              </a:ext>
            </a:extLst>
          </a:blip>
          <a:srcRect t="503" b="432"/>
          <a:stretch/>
        </p:blipFill>
        <p:spPr>
          <a:xfrm>
            <a:off x="37628717" y="7789973"/>
            <a:ext cx="5250598" cy="4455972"/>
          </a:xfrm>
          <a:prstGeom prst="rect">
            <a:avLst/>
          </a:prstGeom>
        </p:spPr>
      </p:pic>
      <p:pic>
        <p:nvPicPr>
          <p:cNvPr id="34" name="Picture 33"/>
          <p:cNvPicPr>
            <a:picLocks noChangeAspect="1"/>
          </p:cNvPicPr>
          <p:nvPr/>
        </p:nvPicPr>
        <p:blipFill rotWithShape="1">
          <a:blip r:embed="rId9">
            <a:extLst>
              <a:ext uri="{28A0092B-C50C-407E-A947-70E740481C1C}">
                <a14:useLocalDpi xmlns:a14="http://schemas.microsoft.com/office/drawing/2010/main" val="0"/>
              </a:ext>
            </a:extLst>
          </a:blip>
          <a:srcRect l="348" t="569"/>
          <a:stretch/>
        </p:blipFill>
        <p:spPr>
          <a:xfrm>
            <a:off x="33769413" y="13096096"/>
            <a:ext cx="8895588" cy="4589447"/>
          </a:xfrm>
          <a:prstGeom prst="rect">
            <a:avLst/>
          </a:prstGeom>
        </p:spPr>
      </p:pic>
      <p:sp>
        <p:nvSpPr>
          <p:cNvPr id="35" name="TextBox 109"/>
          <p:cNvSpPr txBox="1"/>
          <p:nvPr/>
        </p:nvSpPr>
        <p:spPr>
          <a:xfrm>
            <a:off x="37308030" y="12245945"/>
            <a:ext cx="5804473" cy="461665"/>
          </a:xfrm>
          <a:prstGeom prst="rect">
            <a:avLst/>
          </a:prstGeom>
          <a:noFill/>
        </p:spPr>
        <p:txBody>
          <a:bodyPr wrap="square" rtlCol="0">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a:r>
              <a:rPr lang="en-US" sz="2400" dirty="0">
                <a:latin typeface="Times New Roman" charset="0"/>
                <a:ea typeface="Times New Roman" charset="0"/>
                <a:cs typeface="Times New Roman" charset="0"/>
              </a:rPr>
              <a:t>Figure 5. EASE GUI interactive panel</a:t>
            </a:r>
            <a:endParaRPr lang="en-US" sz="3200" dirty="0"/>
          </a:p>
        </p:txBody>
      </p:sp>
      <p:sp>
        <p:nvSpPr>
          <p:cNvPr id="36" name="TextBox 109"/>
          <p:cNvSpPr txBox="1"/>
          <p:nvPr/>
        </p:nvSpPr>
        <p:spPr>
          <a:xfrm>
            <a:off x="33340785" y="17659218"/>
            <a:ext cx="9717030" cy="457753"/>
          </a:xfrm>
          <a:prstGeom prst="rect">
            <a:avLst/>
          </a:prstGeom>
          <a:noFill/>
        </p:spPr>
        <p:txBody>
          <a:bodyPr wrap="square" rtlCol="0">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a:r>
              <a:rPr lang="en-US" sz="2400" dirty="0">
                <a:latin typeface="Times New Roman" charset="0"/>
                <a:ea typeface="Times New Roman" charset="0"/>
                <a:cs typeface="Times New Roman" charset="0"/>
              </a:rPr>
              <a:t>Figure 6. EASE suggestion output</a:t>
            </a:r>
            <a:endParaRPr lang="en-US" sz="3200" dirty="0"/>
          </a:p>
        </p:txBody>
      </p:sp>
      <p:sp>
        <p:nvSpPr>
          <p:cNvPr id="37" name="TextBox 15"/>
          <p:cNvSpPr txBox="1"/>
          <p:nvPr/>
        </p:nvSpPr>
        <p:spPr>
          <a:xfrm>
            <a:off x="33306623" y="7681451"/>
            <a:ext cx="4088906" cy="2400657"/>
          </a:xfrm>
          <a:prstGeom prst="rect">
            <a:avLst/>
          </a:prstGeom>
          <a:noFill/>
        </p:spPr>
        <p:txBody>
          <a:bodyPr wrap="square" rtlCol="0">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just"/>
            <a:r>
              <a:rPr lang="en-US" sz="3000" dirty="0">
                <a:latin typeface="Times New Roman" charset="0"/>
                <a:ea typeface="Times New Roman" charset="0"/>
                <a:cs typeface="Times New Roman" charset="0"/>
              </a:rPr>
              <a:t>EASE logo utilized a green outlet to symbolize electricity generation via green energy sources.</a:t>
            </a:r>
          </a:p>
          <a:p>
            <a:endParaRPr lang="en-US" sz="3000" dirty="0"/>
          </a:p>
        </p:txBody>
      </p:sp>
      <p:sp>
        <p:nvSpPr>
          <p:cNvPr id="38" name="TextBox 15"/>
          <p:cNvSpPr txBox="1"/>
          <p:nvPr/>
        </p:nvSpPr>
        <p:spPr>
          <a:xfrm>
            <a:off x="33555100" y="18092578"/>
            <a:ext cx="9324215" cy="2400657"/>
          </a:xfrm>
          <a:prstGeom prst="rect">
            <a:avLst/>
          </a:prstGeom>
          <a:noFill/>
        </p:spPr>
        <p:txBody>
          <a:bodyPr wrap="square" rtlCol="0">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just"/>
            <a:r>
              <a:rPr lang="en-US" sz="3000" dirty="0">
                <a:latin typeface="Times New Roman" charset="0"/>
                <a:ea typeface="Times New Roman" charset="0"/>
                <a:cs typeface="Times New Roman" charset="0"/>
              </a:rPr>
              <a:t>EASE GUI output a suggestion on clean energy source and conventional source for electricity generation, provide long term cost analysis and CO</a:t>
            </a:r>
            <a:r>
              <a:rPr lang="en-US" sz="3000" baseline="-25000" dirty="0">
                <a:latin typeface="Times New Roman" charset="0"/>
                <a:ea typeface="Times New Roman" charset="0"/>
                <a:cs typeface="Times New Roman" charset="0"/>
              </a:rPr>
              <a:t>2</a:t>
            </a:r>
            <a:r>
              <a:rPr lang="en-US" sz="3000" dirty="0">
                <a:latin typeface="Times New Roman" charset="0"/>
                <a:ea typeface="Times New Roman" charset="0"/>
                <a:cs typeface="Times New Roman" charset="0"/>
              </a:rPr>
              <a:t> emission using conventional and an discouragement for pushing green.</a:t>
            </a:r>
            <a:endParaRPr lang="en-US" sz="3000" baseline="-25000" dirty="0">
              <a:latin typeface="Times New Roman" charset="0"/>
              <a:ea typeface="Times New Roman" charset="0"/>
              <a:cs typeface="Times New Roman" charset="0"/>
            </a:endParaRPr>
          </a:p>
          <a:p>
            <a:endParaRPr lang="en-US" sz="3000" dirty="0"/>
          </a:p>
        </p:txBody>
      </p:sp>
      <p:sp>
        <p:nvSpPr>
          <p:cNvPr id="30" name="TextBox 29"/>
          <p:cNvSpPr txBox="1"/>
          <p:nvPr/>
        </p:nvSpPr>
        <p:spPr>
          <a:xfrm>
            <a:off x="5445803" y="1458807"/>
            <a:ext cx="32861480" cy="2913618"/>
          </a:xfrm>
          <a:prstGeom prst="rect">
            <a:avLst/>
          </a:prstGeom>
          <a:noFill/>
        </p:spPr>
        <p:txBody>
          <a:bodyPr wrap="square" rtlCol="0">
            <a:spAutoFit/>
          </a:bodyPr>
          <a:lstStyle/>
          <a:p>
            <a:pPr algn="ctr">
              <a:lnSpc>
                <a:spcPts val="11000"/>
              </a:lnSpc>
            </a:pPr>
            <a:r>
              <a:rPr lang="en-US" altLang="zh-CN" sz="12000" b="1" dirty="0">
                <a:solidFill>
                  <a:srgbClr val="F8F8F8"/>
                </a:solidFill>
                <a:latin typeface="Times New Roman" pitchFamily="18" charset="0"/>
                <a:ea typeface="Times New Roman" charset="0"/>
                <a:cs typeface="Times New Roman" pitchFamily="18" charset="0"/>
              </a:rPr>
              <a:t>Electricity</a:t>
            </a:r>
            <a:r>
              <a:rPr lang="en-US" altLang="zh-CN" sz="12000" dirty="0">
                <a:latin typeface="Times New Roman" pitchFamily="18" charset="0"/>
                <a:cs typeface="Times New Roman" pitchFamily="18" charset="0"/>
              </a:rPr>
              <a:t> </a:t>
            </a:r>
            <a:r>
              <a:rPr lang="en-US" altLang="zh-CN" sz="12000" b="1" dirty="0">
                <a:solidFill>
                  <a:srgbClr val="F8F8F8"/>
                </a:solidFill>
                <a:latin typeface="Times New Roman" pitchFamily="18" charset="0"/>
                <a:ea typeface="Times New Roman" charset="0"/>
                <a:cs typeface="Times New Roman" pitchFamily="18" charset="0"/>
              </a:rPr>
              <a:t>Analysis</a:t>
            </a:r>
            <a:r>
              <a:rPr lang="en-US" altLang="zh-CN" sz="12000" dirty="0">
                <a:latin typeface="Times New Roman" pitchFamily="18" charset="0"/>
                <a:cs typeface="Times New Roman" pitchFamily="18" charset="0"/>
              </a:rPr>
              <a:t> </a:t>
            </a:r>
            <a:r>
              <a:rPr lang="en-US" altLang="zh-CN" sz="12000" b="1" dirty="0">
                <a:solidFill>
                  <a:srgbClr val="F8F8F8"/>
                </a:solidFill>
                <a:latin typeface="Times New Roman" pitchFamily="18" charset="0"/>
                <a:ea typeface="Times New Roman" charset="0"/>
                <a:cs typeface="Times New Roman" pitchFamily="18" charset="0"/>
              </a:rPr>
              <a:t>Suggestions</a:t>
            </a:r>
            <a:r>
              <a:rPr lang="en-US" altLang="zh-CN" sz="12000" dirty="0">
                <a:latin typeface="Times New Roman" pitchFamily="18" charset="0"/>
                <a:cs typeface="Times New Roman" pitchFamily="18" charset="0"/>
              </a:rPr>
              <a:t> </a:t>
            </a:r>
            <a:r>
              <a:rPr lang="en-US" altLang="zh-CN" sz="12000" b="1" dirty="0">
                <a:solidFill>
                  <a:srgbClr val="F8F8F8"/>
                </a:solidFill>
                <a:latin typeface="Times New Roman" pitchFamily="18" charset="0"/>
                <a:ea typeface="Times New Roman" charset="0"/>
                <a:cs typeface="Times New Roman" pitchFamily="18" charset="0"/>
              </a:rPr>
              <a:t>Ensemble</a:t>
            </a:r>
          </a:p>
          <a:p>
            <a:pPr algn="ctr">
              <a:lnSpc>
                <a:spcPts val="11000"/>
              </a:lnSpc>
            </a:pPr>
            <a:r>
              <a:rPr lang="en-US" altLang="zh-CN" sz="6000" b="1" dirty="0" err="1">
                <a:solidFill>
                  <a:srgbClr val="F8F8F8"/>
                </a:solidFill>
                <a:latin typeface="Times New Roman" pitchFamily="18" charset="0"/>
                <a:ea typeface="Times New Roman" charset="0"/>
                <a:cs typeface="Times New Roman" pitchFamily="18" charset="0"/>
              </a:rPr>
              <a:t>Jiarong</a:t>
            </a:r>
            <a:r>
              <a:rPr lang="en-US" altLang="zh-CN" sz="6000" b="1" dirty="0">
                <a:solidFill>
                  <a:srgbClr val="F8F8F8"/>
                </a:solidFill>
                <a:latin typeface="Times New Roman" pitchFamily="18" charset="0"/>
                <a:ea typeface="Times New Roman" charset="0"/>
                <a:cs typeface="Times New Roman" pitchFamily="18" charset="0"/>
              </a:rPr>
              <a:t> I. Cui    </a:t>
            </a:r>
            <a:r>
              <a:rPr lang="en-US" altLang="zh-CN" sz="6000" b="1" dirty="0" err="1">
                <a:solidFill>
                  <a:srgbClr val="F8F8F8"/>
                </a:solidFill>
                <a:latin typeface="Times New Roman" pitchFamily="18" charset="0"/>
                <a:ea typeface="Times New Roman" charset="0"/>
                <a:cs typeface="Times New Roman" pitchFamily="18" charset="0"/>
              </a:rPr>
              <a:t>Jiayuan</a:t>
            </a:r>
            <a:r>
              <a:rPr lang="en-US" altLang="zh-CN" sz="6000" b="1" dirty="0">
                <a:solidFill>
                  <a:srgbClr val="F8F8F8"/>
                </a:solidFill>
                <a:latin typeface="Times New Roman" pitchFamily="18" charset="0"/>
                <a:ea typeface="Times New Roman" charset="0"/>
                <a:cs typeface="Times New Roman" pitchFamily="18" charset="0"/>
              </a:rPr>
              <a:t> </a:t>
            </a:r>
            <a:r>
              <a:rPr lang="en-US" altLang="zh-CN" sz="6000" b="1" dirty="0" err="1">
                <a:solidFill>
                  <a:srgbClr val="F8F8F8"/>
                </a:solidFill>
                <a:latin typeface="Times New Roman" pitchFamily="18" charset="0"/>
                <a:ea typeface="Times New Roman" charset="0"/>
                <a:cs typeface="Times New Roman" pitchFamily="18" charset="0"/>
              </a:rPr>
              <a:t>Guo</a:t>
            </a:r>
            <a:r>
              <a:rPr lang="en-US" altLang="zh-CN" sz="6000" b="1" dirty="0">
                <a:solidFill>
                  <a:srgbClr val="F8F8F8"/>
                </a:solidFill>
                <a:latin typeface="Times New Roman" pitchFamily="18" charset="0"/>
                <a:ea typeface="Times New Roman" charset="0"/>
                <a:cs typeface="Times New Roman" pitchFamily="18" charset="0"/>
              </a:rPr>
              <a:t>    Tai-Yu D. Pan    </a:t>
            </a:r>
            <a:r>
              <a:rPr lang="en-US" altLang="zh-CN" sz="6000" b="1" dirty="0" err="1">
                <a:solidFill>
                  <a:srgbClr val="F8F8F8"/>
                </a:solidFill>
                <a:latin typeface="Times New Roman" pitchFamily="18" charset="0"/>
                <a:ea typeface="Times New Roman" charset="0"/>
                <a:cs typeface="Times New Roman" pitchFamily="18" charset="0"/>
              </a:rPr>
              <a:t>Yongquan</a:t>
            </a:r>
            <a:r>
              <a:rPr lang="en-US" altLang="zh-CN" sz="6000" b="1" dirty="0">
                <a:solidFill>
                  <a:srgbClr val="F8F8F8"/>
                </a:solidFill>
                <a:latin typeface="Times New Roman" pitchFamily="18" charset="0"/>
                <a:ea typeface="Times New Roman" charset="0"/>
                <a:cs typeface="Times New Roman" pitchFamily="18" charset="0"/>
              </a:rPr>
              <a:t> </a:t>
            </a:r>
            <a:r>
              <a:rPr lang="en-US" altLang="zh-CN" sz="6000" b="1" dirty="0" err="1">
                <a:solidFill>
                  <a:srgbClr val="F8F8F8"/>
                </a:solidFill>
                <a:latin typeface="Times New Roman" pitchFamily="18" charset="0"/>
                <a:ea typeface="Times New Roman" charset="0"/>
                <a:cs typeface="Times New Roman" pitchFamily="18" charset="0"/>
              </a:rPr>
              <a:t>Xie</a:t>
            </a:r>
            <a:endParaRPr lang="zh-CN" altLang="en-US" sz="6000" b="1" dirty="0">
              <a:solidFill>
                <a:srgbClr val="F8F8F8"/>
              </a:solidFill>
              <a:latin typeface="Times New Roman" pitchFamily="18" charset="0"/>
              <a:ea typeface="Times New Roman" charset="0"/>
              <a:cs typeface="Times New Roman" pitchFamily="18" charset="0"/>
            </a:endParaRPr>
          </a:p>
        </p:txBody>
      </p:sp>
      <p:sp>
        <p:nvSpPr>
          <p:cNvPr id="32" name="矩形 31"/>
          <p:cNvSpPr/>
          <p:nvPr/>
        </p:nvSpPr>
        <p:spPr>
          <a:xfrm>
            <a:off x="23660960" y="7888227"/>
            <a:ext cx="7432618" cy="1013539"/>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Times New Roman" panose="02020603050405020304" pitchFamily="18" charset="0"/>
                <a:cs typeface="Times New Roman" panose="02020603050405020304" pitchFamily="18" charset="0"/>
              </a:rPr>
              <a:t>GUI Input Panel</a:t>
            </a:r>
            <a:endParaRPr lang="zh-CN" altLang="en-US" sz="2400" dirty="0">
              <a:latin typeface="Times New Roman" panose="02020603050405020304" pitchFamily="18" charset="0"/>
              <a:cs typeface="Times New Roman" panose="02020603050405020304" pitchFamily="18" charset="0"/>
            </a:endParaRPr>
          </a:p>
        </p:txBody>
      </p:sp>
      <p:cxnSp>
        <p:nvCxnSpPr>
          <p:cNvPr id="41" name="直接箭头连接符 40"/>
          <p:cNvCxnSpPr/>
          <p:nvPr/>
        </p:nvCxnSpPr>
        <p:spPr>
          <a:xfrm rot="5400000">
            <a:off x="27071787" y="9412370"/>
            <a:ext cx="610965" cy="1"/>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42" name="矩形 41"/>
          <p:cNvSpPr/>
          <p:nvPr/>
        </p:nvSpPr>
        <p:spPr>
          <a:xfrm>
            <a:off x="23660960" y="9824919"/>
            <a:ext cx="7432617" cy="167604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u="sng" dirty="0">
                <a:solidFill>
                  <a:schemeClr val="tx1"/>
                </a:solidFill>
                <a:latin typeface="Times New Roman" panose="02020603050405020304" pitchFamily="18" charset="0"/>
                <a:cs typeface="Times New Roman" panose="02020603050405020304" pitchFamily="18" charset="0"/>
              </a:rPr>
              <a:t>Data Mining</a:t>
            </a:r>
          </a:p>
          <a:p>
            <a:pPr algn="ctr"/>
            <a:r>
              <a:rPr lang="en-US" altLang="zh-CN" sz="2400" dirty="0">
                <a:solidFill>
                  <a:schemeClr val="tx1"/>
                </a:solidFill>
                <a:latin typeface="Times New Roman" panose="02020603050405020304" pitchFamily="18" charset="0"/>
                <a:cs typeface="Times New Roman" panose="02020603050405020304" pitchFamily="18" charset="0"/>
              </a:rPr>
              <a:t>construct a dataframe contains weather information</a:t>
            </a:r>
            <a:endParaRPr lang="zh-CN" altLang="en-US" sz="2400" dirty="0">
              <a:solidFill>
                <a:schemeClr val="tx1"/>
              </a:solidFill>
              <a:latin typeface="Times New Roman" panose="02020603050405020304" pitchFamily="18" charset="0"/>
              <a:cs typeface="Times New Roman" panose="02020603050405020304" pitchFamily="18" charset="0"/>
            </a:endParaRPr>
          </a:p>
        </p:txBody>
      </p:sp>
      <p:cxnSp>
        <p:nvCxnSpPr>
          <p:cNvPr id="43" name="直接箭头连接符 42"/>
          <p:cNvCxnSpPr/>
          <p:nvPr/>
        </p:nvCxnSpPr>
        <p:spPr>
          <a:xfrm rot="5400000">
            <a:off x="27071787" y="11991440"/>
            <a:ext cx="610965" cy="1"/>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44" name="矩形 43"/>
          <p:cNvSpPr/>
          <p:nvPr/>
        </p:nvSpPr>
        <p:spPr>
          <a:xfrm>
            <a:off x="23660961" y="12403989"/>
            <a:ext cx="7432616" cy="167604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u="sng" dirty="0">
                <a:solidFill>
                  <a:schemeClr val="tx1"/>
                </a:solidFill>
                <a:latin typeface="Times New Roman" panose="02020603050405020304" pitchFamily="18" charset="0"/>
                <a:cs typeface="Times New Roman" panose="02020603050405020304" pitchFamily="18" charset="0"/>
              </a:rPr>
              <a:t>RandomForest Classification</a:t>
            </a:r>
          </a:p>
          <a:p>
            <a:pPr algn="ctr"/>
            <a:r>
              <a:rPr lang="en-US" altLang="zh-CN" sz="2400" dirty="0">
                <a:solidFill>
                  <a:schemeClr val="tx1"/>
                </a:solidFill>
                <a:latin typeface="Times New Roman" panose="02020603050405020304" pitchFamily="18" charset="0"/>
                <a:cs typeface="Times New Roman" panose="02020603050405020304" pitchFamily="18" charset="0"/>
              </a:rPr>
              <a:t>tree number = 5000</a:t>
            </a:r>
          </a:p>
          <a:p>
            <a:pPr algn="ctr"/>
            <a:r>
              <a:rPr lang="en-US" altLang="zh-CN" sz="2400" dirty="0">
                <a:solidFill>
                  <a:schemeClr val="tx1"/>
                </a:solidFill>
                <a:latin typeface="Times New Roman" panose="02020603050405020304" pitchFamily="18" charset="0"/>
                <a:cs typeface="Times New Roman" panose="02020603050405020304" pitchFamily="18" charset="0"/>
              </a:rPr>
              <a:t>split data into 80:20 for training and testing</a:t>
            </a:r>
            <a:endParaRPr lang="zh-CN" altLang="en-US" sz="2400" dirty="0">
              <a:solidFill>
                <a:schemeClr val="tx1"/>
              </a:solidFill>
              <a:latin typeface="Times New Roman" panose="02020603050405020304" pitchFamily="18" charset="0"/>
              <a:cs typeface="Times New Roman" panose="02020603050405020304" pitchFamily="18" charset="0"/>
            </a:endParaRPr>
          </a:p>
        </p:txBody>
      </p:sp>
      <p:cxnSp>
        <p:nvCxnSpPr>
          <p:cNvPr id="46" name="直接箭头连接符 45"/>
          <p:cNvCxnSpPr/>
          <p:nvPr/>
        </p:nvCxnSpPr>
        <p:spPr>
          <a:xfrm rot="5400000">
            <a:off x="27071787" y="14570510"/>
            <a:ext cx="610965" cy="1"/>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47" name="矩形 46"/>
              <p:cNvSpPr/>
              <p:nvPr/>
            </p:nvSpPr>
            <p:spPr>
              <a:xfrm>
                <a:off x="23660961" y="14983059"/>
                <a:ext cx="7432616" cy="167604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u="sng" dirty="0">
                  <a:solidFill>
                    <a:srgbClr val="FF0000"/>
                  </a:solidFill>
                  <a:latin typeface="Times New Roman" charset="0"/>
                  <a:ea typeface="Times New Roman" charset="0"/>
                  <a:cs typeface="Times New Roman" charset="0"/>
                </a:endParaRPr>
              </a:p>
              <a:p>
                <a:pPr algn="ctr"/>
                <a:r>
                  <a:rPr lang="en-US" sz="2400" u="sng" dirty="0">
                    <a:solidFill>
                      <a:schemeClr val="tx1"/>
                    </a:solidFill>
                    <a:latin typeface="Times New Roman" charset="0"/>
                    <a:ea typeface="Times New Roman" charset="0"/>
                    <a:cs typeface="Times New Roman" charset="0"/>
                  </a:rPr>
                  <a:t>Statistical Analysis (P-value) for Source Filtration</a:t>
                </a:r>
              </a:p>
              <a:p>
                <a:pPr lvl="0" algn="ctr"/>
                <a14:m>
                  <m:oMath xmlns:m="http://schemas.openxmlformats.org/officeDocument/2006/math">
                    <m:r>
                      <a:rPr lang="en-US" sz="2400" i="1">
                        <a:solidFill>
                          <a:schemeClr val="tx1"/>
                        </a:solidFill>
                        <a:latin typeface="Cambria Math" panose="02040503050406030204" pitchFamily="18" charset="0"/>
                        <a:ea typeface="Times New Roman" charset="0"/>
                        <a:cs typeface="Times New Roman" charset="0"/>
                      </a:rPr>
                      <m:t>𝛼</m:t>
                    </m:r>
                  </m:oMath>
                </a14:m>
                <a:r>
                  <a:rPr lang="en-US" sz="2400" dirty="0">
                    <a:solidFill>
                      <a:schemeClr val="tx1"/>
                    </a:solidFill>
                    <a:latin typeface="Times New Roman" charset="0"/>
                    <a:ea typeface="Times New Roman" charset="0"/>
                    <a:cs typeface="Times New Roman" charset="0"/>
                  </a:rPr>
                  <a:t> = 0.05</a:t>
                </a:r>
              </a:p>
              <a:p>
                <a:pPr lvl="0" algn="ctr"/>
                <a:r>
                  <a:rPr lang="en-US" sz="2400" dirty="0">
                    <a:solidFill>
                      <a:schemeClr val="tx1"/>
                    </a:solidFill>
                    <a:latin typeface="Times New Roman" charset="0"/>
                    <a:ea typeface="Times New Roman" charset="0"/>
                    <a:cs typeface="Times New Roman" charset="0"/>
                  </a:rPr>
                  <a:t>average capacity (per resources) as sample mean</a:t>
                </a:r>
              </a:p>
              <a:p>
                <a:pPr lvl="0" algn="ctr"/>
                <a:r>
                  <a:rPr lang="en-US" sz="2400" dirty="0">
                    <a:solidFill>
                      <a:schemeClr val="tx1"/>
                    </a:solidFill>
                    <a:latin typeface="Times New Roman" charset="0"/>
                    <a:ea typeface="Times New Roman" charset="0"/>
                    <a:cs typeface="Times New Roman" charset="0"/>
                  </a:rPr>
                  <a:t>average plant capacity (per resources) as population mean</a:t>
                </a:r>
              </a:p>
              <a:p>
                <a:pPr algn="ctr"/>
                <a:endParaRPr lang="zh-CN" altLang="en-US" sz="3200" dirty="0"/>
              </a:p>
            </p:txBody>
          </p:sp>
        </mc:Choice>
        <mc:Fallback>
          <p:sp>
            <p:nvSpPr>
              <p:cNvPr id="47" name="矩形 46"/>
              <p:cNvSpPr>
                <a:spLocks noRot="1" noChangeAspect="1" noMove="1" noResize="1" noEditPoints="1" noAdjustHandles="1" noChangeArrowheads="1" noChangeShapeType="1" noTextEdit="1"/>
              </p:cNvSpPr>
              <p:nvPr/>
            </p:nvSpPr>
            <p:spPr>
              <a:xfrm>
                <a:off x="23660961" y="14983059"/>
                <a:ext cx="7432616" cy="1676045"/>
              </a:xfrm>
              <a:prstGeom prst="rect">
                <a:avLst/>
              </a:prstGeom>
              <a:blipFill>
                <a:blip r:embed="rId10"/>
                <a:stretch>
                  <a:fillRect t="-2909" b="-1091"/>
                </a:stretch>
              </a:blipFill>
              <a:ln>
                <a:noFill/>
              </a:ln>
            </p:spPr>
            <p:txBody>
              <a:bodyPr/>
              <a:lstStyle/>
              <a:p>
                <a:r>
                  <a:rPr lang="en-US">
                    <a:noFill/>
                  </a:rPr>
                  <a:t> </a:t>
                </a:r>
              </a:p>
            </p:txBody>
          </p:sp>
        </mc:Fallback>
      </mc:AlternateContent>
      <p:cxnSp>
        <p:nvCxnSpPr>
          <p:cNvPr id="48" name="直接箭头连接符 47"/>
          <p:cNvCxnSpPr/>
          <p:nvPr/>
        </p:nvCxnSpPr>
        <p:spPr>
          <a:xfrm rot="5400000">
            <a:off x="27071787" y="17149580"/>
            <a:ext cx="610965" cy="1"/>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49" name="矩形 48"/>
              <p:cNvSpPr/>
              <p:nvPr/>
            </p:nvSpPr>
            <p:spPr>
              <a:xfrm>
                <a:off x="23660961" y="17562129"/>
                <a:ext cx="7432616" cy="180127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u="sng" dirty="0">
                  <a:solidFill>
                    <a:schemeClr val="tx1"/>
                  </a:solidFill>
                  <a:latin typeface="Times New Roman" charset="0"/>
                  <a:ea typeface="Times New Roman" charset="0"/>
                  <a:cs typeface="Times New Roman" charset="0"/>
                </a:endParaRPr>
              </a:p>
              <a:p>
                <a:pPr algn="ctr"/>
                <a:r>
                  <a:rPr lang="en-US" sz="2400" u="sng" dirty="0">
                    <a:solidFill>
                      <a:schemeClr val="tx1"/>
                    </a:solidFill>
                    <a:latin typeface="Times New Roman" charset="0"/>
                    <a:ea typeface="Times New Roman" charset="0"/>
                    <a:cs typeface="Times New Roman" charset="0"/>
                  </a:rPr>
                  <a:t>Saving Evaluation Based on Cost Analysis Database </a:t>
                </a:r>
              </a:p>
              <a:p>
                <a:pPr algn="ctr"/>
                <a:r>
                  <a:rPr lang="en-US" sz="2400" dirty="0">
                    <a:solidFill>
                      <a:schemeClr val="tx1"/>
                    </a:solidFill>
                    <a:latin typeface="Times New Roman" panose="02020603050405020304" pitchFamily="18" charset="0"/>
                    <a:ea typeface="Times New Roman" charset="0"/>
                    <a:cs typeface="Times New Roman" panose="02020603050405020304" pitchFamily="18" charset="0"/>
                  </a:rPr>
                  <a:t>Saving (2018 - 2050) = (Electricity sale price – self-generated cost – CO</a:t>
                </a:r>
                <a:r>
                  <a:rPr lang="en-US" sz="2400" baseline="-25000" dirty="0">
                    <a:solidFill>
                      <a:schemeClr val="tx1"/>
                    </a:solidFill>
                    <a:latin typeface="Times New Roman" panose="02020603050405020304" pitchFamily="18" charset="0"/>
                    <a:ea typeface="Times New Roman" charset="0"/>
                    <a:cs typeface="Times New Roman" panose="02020603050405020304" pitchFamily="18" charset="0"/>
                  </a:rPr>
                  <a:t>2</a:t>
                </a:r>
                <a:r>
                  <a:rPr lang="en-US" sz="2400" dirty="0">
                    <a:solidFill>
                      <a:schemeClr val="tx1"/>
                    </a:solidFill>
                    <a:latin typeface="Times New Roman" panose="02020603050405020304" pitchFamily="18" charset="0"/>
                    <a:ea typeface="Times New Roman" charset="0"/>
                    <a:cs typeface="Times New Roman" panose="02020603050405020304" pitchFamily="18" charset="0"/>
                  </a:rPr>
                  <a:t> Tax)</a:t>
                </a:r>
                <a14:m>
                  <m:oMath xmlns:m="http://schemas.openxmlformats.org/officeDocument/2006/math">
                    <m:r>
                      <a:rPr lang="en-US" sz="2400" i="1">
                        <a:solidFill>
                          <a:schemeClr val="tx1"/>
                        </a:solidFill>
                        <a:latin typeface="Cambria Math" panose="02040503050406030204" pitchFamily="18" charset="0"/>
                        <a:ea typeface="Times New Roman" charset="0"/>
                        <a:cs typeface="Times New Roman" charset="0"/>
                      </a:rPr>
                      <m:t> × </m:t>
                    </m:r>
                  </m:oMath>
                </a14:m>
                <a:r>
                  <a:rPr lang="en-US" sz="2400" dirty="0">
                    <a:solidFill>
                      <a:schemeClr val="tx1"/>
                    </a:solidFill>
                    <a:latin typeface="Times New Roman" panose="02020603050405020304" pitchFamily="18" charset="0"/>
                    <a:ea typeface="Times New Roman" charset="0"/>
                    <a:cs typeface="Times New Roman" panose="02020603050405020304" pitchFamily="18" charset="0"/>
                  </a:rPr>
                  <a:t>Capacity</a:t>
                </a:r>
              </a:p>
              <a:p>
                <a:pPr algn="ctr"/>
                <a:endParaRPr lang="zh-CN" altLang="en-US" sz="3200" dirty="0">
                  <a:latin typeface="Times New Roman" panose="02020603050405020304" pitchFamily="18" charset="0"/>
                  <a:cs typeface="Times New Roman" panose="02020603050405020304" pitchFamily="18" charset="0"/>
                </a:endParaRPr>
              </a:p>
            </p:txBody>
          </p:sp>
        </mc:Choice>
        <mc:Fallback>
          <p:sp>
            <p:nvSpPr>
              <p:cNvPr id="49" name="矩形 48"/>
              <p:cNvSpPr>
                <a:spLocks noRot="1" noChangeAspect="1" noMove="1" noResize="1" noEditPoints="1" noAdjustHandles="1" noChangeArrowheads="1" noChangeShapeType="1" noTextEdit="1"/>
              </p:cNvSpPr>
              <p:nvPr/>
            </p:nvSpPr>
            <p:spPr>
              <a:xfrm>
                <a:off x="23660961" y="17562129"/>
                <a:ext cx="7432616" cy="1801271"/>
              </a:xfrm>
              <a:prstGeom prst="rect">
                <a:avLst/>
              </a:prstGeom>
              <a:blipFill>
                <a:blip r:embed="rId11"/>
                <a:stretch>
                  <a:fillRect/>
                </a:stretch>
              </a:blipFill>
              <a:ln>
                <a:noFill/>
              </a:ln>
            </p:spPr>
            <p:txBody>
              <a:bodyPr/>
              <a:lstStyle/>
              <a:p>
                <a:r>
                  <a:rPr lang="en-US">
                    <a:noFill/>
                  </a:rPr>
                  <a:t> </a:t>
                </a:r>
              </a:p>
            </p:txBody>
          </p:sp>
        </mc:Fallback>
      </mc:AlternateContent>
      <p:cxnSp>
        <p:nvCxnSpPr>
          <p:cNvPr id="50" name="直接箭头连接符 49"/>
          <p:cNvCxnSpPr/>
          <p:nvPr/>
        </p:nvCxnSpPr>
        <p:spPr>
          <a:xfrm rot="5400000">
            <a:off x="27071787" y="19728650"/>
            <a:ext cx="610965" cy="1"/>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51" name="矩形 50"/>
          <p:cNvSpPr/>
          <p:nvPr/>
        </p:nvSpPr>
        <p:spPr>
          <a:xfrm>
            <a:off x="23660961" y="20141199"/>
            <a:ext cx="7432616" cy="167604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u="sng" dirty="0">
              <a:solidFill>
                <a:schemeClr val="tx1"/>
              </a:solidFill>
              <a:latin typeface="Times New Roman" charset="0"/>
              <a:ea typeface="Times New Roman" charset="0"/>
              <a:cs typeface="Times New Roman" charset="0"/>
            </a:endParaRPr>
          </a:p>
          <a:p>
            <a:pPr algn="ctr"/>
            <a:r>
              <a:rPr lang="en-US" sz="2400" u="sng" dirty="0">
                <a:solidFill>
                  <a:schemeClr val="tx1"/>
                </a:solidFill>
                <a:latin typeface="Times New Roman" charset="0"/>
                <a:ea typeface="Times New Roman" charset="0"/>
                <a:cs typeface="Times New Roman" charset="0"/>
              </a:rPr>
              <a:t>Resources Suggestion &amp; Respective Revenue plot</a:t>
            </a:r>
          </a:p>
          <a:p>
            <a:pPr algn="ctr"/>
            <a:r>
              <a:rPr lang="en-US" sz="2400" dirty="0">
                <a:solidFill>
                  <a:schemeClr val="tx1"/>
                </a:solidFill>
                <a:latin typeface="Times New Roman" charset="0"/>
                <a:ea typeface="Times New Roman" charset="0"/>
                <a:cs typeface="Times New Roman" charset="0"/>
              </a:rPr>
              <a:t>Prioritize resources with highest P-value</a:t>
            </a:r>
          </a:p>
          <a:p>
            <a:pPr algn="ctr"/>
            <a:r>
              <a:rPr lang="en-US" sz="2400" dirty="0">
                <a:solidFill>
                  <a:schemeClr val="tx1"/>
                </a:solidFill>
                <a:latin typeface="Times New Roman" charset="0"/>
                <a:ea typeface="Times New Roman" charset="0"/>
                <a:cs typeface="Times New Roman" charset="0"/>
              </a:rPr>
              <a:t>compare input capacity with average plant capacity</a:t>
            </a:r>
          </a:p>
          <a:p>
            <a:pPr algn="ctr"/>
            <a:endParaRPr lang="zh-CN" altLang="en-US" sz="2800" dirty="0">
              <a:latin typeface="Times New Roman" panose="02020603050405020304" pitchFamily="18" charset="0"/>
              <a:cs typeface="Times New Roman" panose="02020603050405020304" pitchFamily="18" charset="0"/>
            </a:endParaRPr>
          </a:p>
        </p:txBody>
      </p:sp>
      <p:cxnSp>
        <p:nvCxnSpPr>
          <p:cNvPr id="60" name="直接连接符 59"/>
          <p:cNvCxnSpPr/>
          <p:nvPr/>
        </p:nvCxnSpPr>
        <p:spPr>
          <a:xfrm>
            <a:off x="24393163" y="22595043"/>
            <a:ext cx="5966722" cy="149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cxnSpLocks/>
          </p:cNvCxnSpPr>
          <p:nvPr/>
        </p:nvCxnSpPr>
        <p:spPr>
          <a:xfrm>
            <a:off x="27375779" y="22023955"/>
            <a:ext cx="1" cy="1173719"/>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p:nvPr/>
        </p:nvCxnSpPr>
        <p:spPr>
          <a:xfrm rot="5400000">
            <a:off x="24092220" y="22895986"/>
            <a:ext cx="603376" cy="149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67" name="直接箭头连接符 66"/>
          <p:cNvCxnSpPr/>
          <p:nvPr/>
        </p:nvCxnSpPr>
        <p:spPr>
          <a:xfrm rot="5400000">
            <a:off x="30058942" y="22895986"/>
            <a:ext cx="603376" cy="149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77" name="矩形 76"/>
              <p:cNvSpPr/>
              <p:nvPr/>
            </p:nvSpPr>
            <p:spPr>
              <a:xfrm>
                <a:off x="23019551" y="23332503"/>
                <a:ext cx="2748714" cy="113971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latin typeface="Times New Roman" panose="02020603050405020304" pitchFamily="18" charset="0"/>
                    <a:ea typeface="Times New Roman" charset="0"/>
                    <a:cs typeface="Times New Roman" panose="02020603050405020304" pitchFamily="18" charset="0"/>
                  </a:rPr>
                  <a:t>clean energy resources exist &amp; input capacity</a:t>
                </a:r>
                <a14:m>
                  <m:oMath xmlns:m="http://schemas.openxmlformats.org/officeDocument/2006/math">
                    <m:r>
                      <a:rPr lang="en-US" sz="1800" i="1">
                        <a:solidFill>
                          <a:schemeClr val="tx1"/>
                        </a:solidFill>
                        <a:latin typeface="Cambria Math" panose="02040503050406030204" pitchFamily="18" charset="0"/>
                        <a:ea typeface="Times New Roman" charset="0"/>
                        <a:cs typeface="Times New Roman" charset="0"/>
                      </a:rPr>
                      <m:t> ≤ </m:t>
                    </m:r>
                  </m:oMath>
                </a14:m>
                <a:r>
                  <a:rPr lang="en-US" sz="1800" dirty="0">
                    <a:solidFill>
                      <a:schemeClr val="tx1"/>
                    </a:solidFill>
                    <a:latin typeface="Times New Roman" panose="02020603050405020304" pitchFamily="18" charset="0"/>
                    <a:ea typeface="Times New Roman" charset="0"/>
                    <a:cs typeface="Times New Roman" panose="02020603050405020304" pitchFamily="18" charset="0"/>
                  </a:rPr>
                  <a:t>average plant capacity</a:t>
                </a:r>
                <a:endParaRPr lang="zh-CN" altLang="en-US" sz="1800" dirty="0">
                  <a:solidFill>
                    <a:schemeClr val="tx1"/>
                  </a:solidFill>
                  <a:latin typeface="Times New Roman" panose="02020603050405020304" pitchFamily="18" charset="0"/>
                  <a:cs typeface="Times New Roman" panose="02020603050405020304" pitchFamily="18" charset="0"/>
                </a:endParaRPr>
              </a:p>
            </p:txBody>
          </p:sp>
        </mc:Choice>
        <mc:Fallback>
          <p:sp>
            <p:nvSpPr>
              <p:cNvPr id="77" name="矩形 76"/>
              <p:cNvSpPr>
                <a:spLocks noRot="1" noChangeAspect="1" noMove="1" noResize="1" noEditPoints="1" noAdjustHandles="1" noChangeArrowheads="1" noChangeShapeType="1" noTextEdit="1"/>
              </p:cNvSpPr>
              <p:nvPr/>
            </p:nvSpPr>
            <p:spPr>
              <a:xfrm>
                <a:off x="23019551" y="23332503"/>
                <a:ext cx="2748714" cy="1139711"/>
              </a:xfrm>
              <a:prstGeom prst="rect">
                <a:avLst/>
              </a:prstGeom>
              <a:blipFill>
                <a:blip r:embed="rId12"/>
                <a:stretch>
                  <a:fillRect/>
                </a:stretch>
              </a:blipFill>
              <a:ln>
                <a:no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9" name="矩形 78"/>
              <p:cNvSpPr/>
              <p:nvPr/>
            </p:nvSpPr>
            <p:spPr>
              <a:xfrm>
                <a:off x="26002912" y="23332503"/>
                <a:ext cx="2748714" cy="113971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latin typeface="Times New Roman" charset="0"/>
                    <a:ea typeface="Times New Roman" charset="0"/>
                    <a:cs typeface="Times New Roman" charset="0"/>
                  </a:rPr>
                  <a:t>clean energy resources exist &amp; input capacity</a:t>
                </a:r>
                <a14:m>
                  <m:oMath xmlns:m="http://schemas.openxmlformats.org/officeDocument/2006/math">
                    <m:r>
                      <a:rPr lang="en-US" sz="1800" i="1">
                        <a:solidFill>
                          <a:schemeClr val="tx1"/>
                        </a:solidFill>
                        <a:latin typeface="Cambria Math" panose="02040503050406030204" pitchFamily="18" charset="0"/>
                        <a:ea typeface="Times New Roman" charset="0"/>
                        <a:cs typeface="Times New Roman" charset="0"/>
                      </a:rPr>
                      <m:t> ≥ </m:t>
                    </m:r>
                  </m:oMath>
                </a14:m>
                <a:r>
                  <a:rPr lang="en-US" sz="1800" dirty="0">
                    <a:solidFill>
                      <a:schemeClr val="tx1"/>
                    </a:solidFill>
                    <a:latin typeface="Times New Roman" charset="0"/>
                    <a:ea typeface="Times New Roman" charset="0"/>
                    <a:cs typeface="Times New Roman" charset="0"/>
                  </a:rPr>
                  <a:t>average plant capacity</a:t>
                </a:r>
                <a:endParaRPr lang="zh-CN" altLang="en-US" sz="1800" dirty="0">
                  <a:solidFill>
                    <a:schemeClr val="tx1"/>
                  </a:solidFill>
                  <a:latin typeface="Times New Roman" panose="02020603050405020304" pitchFamily="18" charset="0"/>
                  <a:cs typeface="Times New Roman" panose="02020603050405020304" pitchFamily="18" charset="0"/>
                </a:endParaRPr>
              </a:p>
            </p:txBody>
          </p:sp>
        </mc:Choice>
        <mc:Fallback>
          <p:sp>
            <p:nvSpPr>
              <p:cNvPr id="79" name="矩形 78"/>
              <p:cNvSpPr>
                <a:spLocks noRot="1" noChangeAspect="1" noMove="1" noResize="1" noEditPoints="1" noAdjustHandles="1" noChangeArrowheads="1" noChangeShapeType="1" noTextEdit="1"/>
              </p:cNvSpPr>
              <p:nvPr/>
            </p:nvSpPr>
            <p:spPr>
              <a:xfrm>
                <a:off x="26002912" y="23332503"/>
                <a:ext cx="2748714" cy="1139711"/>
              </a:xfrm>
              <a:prstGeom prst="rect">
                <a:avLst/>
              </a:prstGeom>
              <a:blipFill>
                <a:blip r:embed="rId13"/>
                <a:stretch>
                  <a:fillRect/>
                </a:stretch>
              </a:blipFill>
              <a:ln>
                <a:noFill/>
              </a:ln>
            </p:spPr>
            <p:txBody>
              <a:bodyPr/>
              <a:lstStyle/>
              <a:p>
                <a:r>
                  <a:rPr lang="en-US">
                    <a:noFill/>
                  </a:rPr>
                  <a:t> </a:t>
                </a:r>
              </a:p>
            </p:txBody>
          </p:sp>
        </mc:Fallback>
      </mc:AlternateContent>
      <p:sp>
        <p:nvSpPr>
          <p:cNvPr id="80" name="矩形 79"/>
          <p:cNvSpPr/>
          <p:nvPr/>
        </p:nvSpPr>
        <p:spPr>
          <a:xfrm>
            <a:off x="28986273" y="23332503"/>
            <a:ext cx="2748714" cy="113971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latin typeface="Times New Roman" charset="0"/>
                <a:ea typeface="Times New Roman" charset="0"/>
                <a:cs typeface="Times New Roman" charset="0"/>
              </a:rPr>
              <a:t>no clean energy resource</a:t>
            </a:r>
            <a:endParaRPr lang="zh-CN" altLang="en-US" sz="1800" dirty="0">
              <a:solidFill>
                <a:schemeClr val="tx1"/>
              </a:solidFill>
              <a:latin typeface="Times New Roman" panose="02020603050405020304" pitchFamily="18" charset="0"/>
              <a:cs typeface="Times New Roman" panose="02020603050405020304" pitchFamily="18" charset="0"/>
            </a:endParaRPr>
          </a:p>
        </p:txBody>
      </p:sp>
      <p:sp>
        <p:nvSpPr>
          <p:cNvPr id="84" name="矩形 83"/>
          <p:cNvSpPr/>
          <p:nvPr/>
        </p:nvSpPr>
        <p:spPr>
          <a:xfrm>
            <a:off x="23019551" y="25142632"/>
            <a:ext cx="2748714" cy="113971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1"/>
              </a:solidFill>
              <a:latin typeface="Times New Roman" charset="0"/>
              <a:ea typeface="Times New Roman" charset="0"/>
              <a:cs typeface="Times New Roman" charset="0"/>
            </a:endParaRPr>
          </a:p>
          <a:p>
            <a:pPr algn="ctr"/>
            <a:r>
              <a:rPr lang="en-US" sz="1800" dirty="0">
                <a:solidFill>
                  <a:schemeClr val="tx1"/>
                </a:solidFill>
                <a:latin typeface="Times New Roman" charset="0"/>
                <a:ea typeface="Times New Roman" charset="0"/>
                <a:cs typeface="Times New Roman" charset="0"/>
              </a:rPr>
              <a:t>use top ranked clean for electricity generation and plot clean saving</a:t>
            </a:r>
          </a:p>
          <a:p>
            <a:pPr algn="ctr"/>
            <a:endParaRPr lang="zh-CN" altLang="en-US" sz="2000" dirty="0">
              <a:latin typeface="Times New Roman" panose="02020603050405020304" pitchFamily="18" charset="0"/>
              <a:cs typeface="Times New Roman" panose="02020603050405020304" pitchFamily="18" charset="0"/>
            </a:endParaRPr>
          </a:p>
        </p:txBody>
      </p:sp>
      <p:sp>
        <p:nvSpPr>
          <p:cNvPr id="85" name="矩形 84"/>
          <p:cNvSpPr/>
          <p:nvPr/>
        </p:nvSpPr>
        <p:spPr>
          <a:xfrm>
            <a:off x="26002912" y="25142632"/>
            <a:ext cx="2748714" cy="113971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imes New Roman" charset="0"/>
                <a:ea typeface="Times New Roman" charset="0"/>
                <a:cs typeface="Times New Roman" charset="0"/>
              </a:rPr>
              <a:t>use top ranked clean and conventional for electricity generation, plot conventional, clean and total saving</a:t>
            </a:r>
            <a:endParaRPr lang="zh-CN" altLang="en-US" sz="1600" dirty="0">
              <a:solidFill>
                <a:schemeClr val="tx1"/>
              </a:solidFill>
              <a:latin typeface="Times New Roman" panose="02020603050405020304" pitchFamily="18" charset="0"/>
              <a:cs typeface="Times New Roman" panose="02020603050405020304" pitchFamily="18" charset="0"/>
            </a:endParaRPr>
          </a:p>
        </p:txBody>
      </p:sp>
      <p:sp>
        <p:nvSpPr>
          <p:cNvPr id="86" name="矩形 85"/>
          <p:cNvSpPr/>
          <p:nvPr/>
        </p:nvSpPr>
        <p:spPr>
          <a:xfrm>
            <a:off x="28986273" y="25142632"/>
            <a:ext cx="2748714" cy="113971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rgbClr val="FF0000"/>
              </a:solidFill>
              <a:latin typeface="Times New Roman" charset="0"/>
              <a:ea typeface="Times New Roman" charset="0"/>
              <a:cs typeface="Times New Roman" charset="0"/>
            </a:endParaRPr>
          </a:p>
          <a:p>
            <a:pPr algn="ctr"/>
            <a:r>
              <a:rPr lang="en-US" sz="1800" dirty="0">
                <a:solidFill>
                  <a:schemeClr val="tx1"/>
                </a:solidFill>
                <a:latin typeface="Times New Roman" charset="0"/>
                <a:ea typeface="Times New Roman" charset="0"/>
                <a:cs typeface="Times New Roman" charset="0"/>
              </a:rPr>
              <a:t>use top ranked conventional for electricity generation and plot conventional saving</a:t>
            </a:r>
          </a:p>
          <a:p>
            <a:pPr algn="ctr"/>
            <a:endParaRPr lang="zh-CN" altLang="en-US" sz="2000" dirty="0">
              <a:latin typeface="Times New Roman" panose="02020603050405020304" pitchFamily="18" charset="0"/>
              <a:cs typeface="Times New Roman" panose="02020603050405020304" pitchFamily="18" charset="0"/>
            </a:endParaRPr>
          </a:p>
        </p:txBody>
      </p:sp>
      <p:cxnSp>
        <p:nvCxnSpPr>
          <p:cNvPr id="87" name="直接箭头连接符 86"/>
          <p:cNvCxnSpPr/>
          <p:nvPr/>
        </p:nvCxnSpPr>
        <p:spPr>
          <a:xfrm rot="5400000">
            <a:off x="24192783" y="24807050"/>
            <a:ext cx="402251" cy="745"/>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89" name="直接箭头连接符 88"/>
          <p:cNvCxnSpPr/>
          <p:nvPr/>
        </p:nvCxnSpPr>
        <p:spPr>
          <a:xfrm rot="5400000">
            <a:off x="27176144" y="24807050"/>
            <a:ext cx="402251" cy="745"/>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90" name="直接箭头连接符 89"/>
          <p:cNvCxnSpPr/>
          <p:nvPr/>
        </p:nvCxnSpPr>
        <p:spPr>
          <a:xfrm rot="5400000">
            <a:off x="30159504" y="24807050"/>
            <a:ext cx="402251" cy="745"/>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24393163" y="26885719"/>
            <a:ext cx="5966722" cy="149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rot="5400000">
            <a:off x="24159262" y="26651818"/>
            <a:ext cx="469293" cy="149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rot="5400000">
            <a:off x="30125983" y="26651072"/>
            <a:ext cx="469293" cy="1490"/>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96" name="直接箭头连接符 95"/>
          <p:cNvCxnSpPr/>
          <p:nvPr/>
        </p:nvCxnSpPr>
        <p:spPr>
          <a:xfrm rot="5400000">
            <a:off x="26939520" y="26854549"/>
            <a:ext cx="875499" cy="745"/>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97" name="矩形 96"/>
          <p:cNvSpPr/>
          <p:nvPr/>
        </p:nvSpPr>
        <p:spPr>
          <a:xfrm>
            <a:off x="25357681" y="27422053"/>
            <a:ext cx="4080731" cy="1038617"/>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800" dirty="0">
              <a:latin typeface="Times New Roman" panose="02020603050405020304" pitchFamily="18" charset="0"/>
              <a:cs typeface="Times New Roman" panose="02020603050405020304" pitchFamily="18" charset="0"/>
            </a:endParaRPr>
          </a:p>
          <a:p>
            <a:pPr algn="ctr"/>
            <a:r>
              <a:rPr lang="en-US" altLang="zh-CN" sz="2400" dirty="0">
                <a:latin typeface="Times New Roman" panose="02020603050405020304" pitchFamily="18" charset="0"/>
                <a:cs typeface="Times New Roman" panose="02020603050405020304" pitchFamily="18" charset="0"/>
              </a:rPr>
              <a:t>EASE Suggestion Output</a:t>
            </a:r>
            <a:endParaRPr lang="zh-CN" altLang="en-US" sz="2400" dirty="0">
              <a:latin typeface="Times New Roman" panose="02020603050405020304" pitchFamily="18" charset="0"/>
              <a:cs typeface="Times New Roman" panose="02020603050405020304" pitchFamily="18" charset="0"/>
            </a:endParaRPr>
          </a:p>
          <a:p>
            <a:pPr algn="ctr"/>
            <a:endParaRPr lang="zh-CN" altLang="en-US" sz="3200" dirty="0">
              <a:latin typeface="Times New Roman" panose="02020603050405020304" pitchFamily="18" charset="0"/>
              <a:cs typeface="Times New Roman" panose="02020603050405020304" pitchFamily="18" charset="0"/>
            </a:endParaRPr>
          </a:p>
        </p:txBody>
      </p:sp>
      <p:sp>
        <p:nvSpPr>
          <p:cNvPr id="59" name="TextBox 109"/>
          <p:cNvSpPr txBox="1"/>
          <p:nvPr/>
        </p:nvSpPr>
        <p:spPr>
          <a:xfrm>
            <a:off x="22360948" y="28510771"/>
            <a:ext cx="9717030" cy="457753"/>
          </a:xfrm>
          <a:prstGeom prst="rect">
            <a:avLst/>
          </a:prstGeom>
          <a:noFill/>
        </p:spPr>
        <p:txBody>
          <a:bodyPr wrap="square" rtlCol="0">
            <a:spAutoFit/>
          </a:bodyPr>
          <a:ls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a:lstStyle>
          <a:p>
            <a:pPr algn="ctr"/>
            <a:r>
              <a:rPr lang="en-US" sz="2400" dirty="0">
                <a:latin typeface="Times New Roman" charset="0"/>
                <a:ea typeface="Times New Roman" charset="0"/>
                <a:cs typeface="Times New Roman" charset="0"/>
              </a:rPr>
              <a:t>Figure 4. EASE workflow</a:t>
            </a:r>
            <a:endParaRPr lang="en-US" sz="3200" dirty="0"/>
          </a:p>
        </p:txBody>
      </p:sp>
      <p:sp>
        <p:nvSpPr>
          <p:cNvPr id="2" name="Rectangle 1"/>
          <p:cNvSpPr/>
          <p:nvPr/>
        </p:nvSpPr>
        <p:spPr>
          <a:xfrm>
            <a:off x="33315979" y="9905138"/>
            <a:ext cx="4079550" cy="3108543"/>
          </a:xfrm>
          <a:prstGeom prst="rect">
            <a:avLst/>
          </a:prstGeom>
        </p:spPr>
        <p:txBody>
          <a:bodyPr wrap="square">
            <a:spAutoFit/>
          </a:bodyPr>
          <a:lstStyle/>
          <a:p>
            <a:pPr algn="just"/>
            <a:r>
              <a:rPr lang="en-US" sz="2800" dirty="0">
                <a:latin typeface="Times New Roman" charset="0"/>
                <a:ea typeface="Times New Roman" charset="0"/>
                <a:cs typeface="Times New Roman" charset="0"/>
              </a:rPr>
              <a:t>EASE GUI first displayed license page in a pop-up window, then  askes user to input weather and capacity information necessary for prediction and analysis.</a:t>
            </a: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Urban</Template>
  <TotalTime>336</TotalTime>
  <Words>981</Words>
  <Application>Microsoft Office PowerPoint</Application>
  <PresentationFormat>Custom</PresentationFormat>
  <Paragraphs>56</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宋体</vt:lpstr>
      <vt:lpstr>Arial</vt:lpstr>
      <vt:lpstr>Calibri</vt:lpstr>
      <vt:lpstr>Cambria Math</vt:lpstr>
      <vt:lpstr>Times New Roman</vt:lpstr>
      <vt:lpstr>Office 主题</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冰秀</dc:creator>
  <cp:lastModifiedBy>yongquan</cp:lastModifiedBy>
  <cp:revision>28</cp:revision>
  <dcterms:created xsi:type="dcterms:W3CDTF">2017-03-13T17:05:52Z</dcterms:created>
  <dcterms:modified xsi:type="dcterms:W3CDTF">2017-03-15T04:59:47Z</dcterms:modified>
</cp:coreProperties>
</file>

<file path=docProps/thumbnail.jpeg>
</file>